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media/image1.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media/image2.jpeg" ContentType="image/jpeg"/>
  <Override PartName="/ppt/notesSlides/notesSlide17.xml" ContentType="application/vnd.openxmlformats-officedocument.presentationml.notesSlide+xml"/>
  <Override PartName="/ppt/notesSlides/notesSlide18.xml" ContentType="application/vnd.openxmlformats-officedocument.presentationml.notesSlide+xml"/>
  <Override PartName="/ppt/media/image3.jpeg" ContentType="image/jpeg"/>
  <Override PartName="/ppt/notesSlides/notesSlide19.xml" ContentType="application/vnd.openxmlformats-officedocument.presentationml.notesSlide+xml"/>
  <Override PartName="/ppt/notesSlides/notesSlide20.xml" ContentType="application/vnd.openxmlformats-officedocument.presentationml.notesSlide+xml"/>
  <Override PartName="/ppt/media/image4.jpeg" ContentType="image/jpeg"/>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media/image5.jpeg" ContentType="image/jpeg"/>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media/image6.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1"/>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2.png>
</file>

<file path=ppt/media/image2.tif>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1200">
        <a:latin typeface="Helvetica Neue"/>
        <a:ea typeface="Helvetica Neue"/>
        <a:cs typeface="Helvetica Neue"/>
        <a:sym typeface="Helvetica Neue"/>
      </a:defRPr>
    </a:lvl1pPr>
    <a:lvl2pPr indent="228600" defTabSz="457200" latinLnBrk="0">
      <a:lnSpc>
        <a:spcPct val="117999"/>
      </a:lnSpc>
      <a:defRPr sz="1200">
        <a:latin typeface="Helvetica Neue"/>
        <a:ea typeface="Helvetica Neue"/>
        <a:cs typeface="Helvetica Neue"/>
        <a:sym typeface="Helvetica Neue"/>
      </a:defRPr>
    </a:lvl2pPr>
    <a:lvl3pPr indent="457200" defTabSz="457200" latinLnBrk="0">
      <a:lnSpc>
        <a:spcPct val="117999"/>
      </a:lnSpc>
      <a:defRPr sz="1200">
        <a:latin typeface="Helvetica Neue"/>
        <a:ea typeface="Helvetica Neue"/>
        <a:cs typeface="Helvetica Neue"/>
        <a:sym typeface="Helvetica Neue"/>
      </a:defRPr>
    </a:lvl3pPr>
    <a:lvl4pPr indent="685800" defTabSz="457200" latinLnBrk="0">
      <a:lnSpc>
        <a:spcPct val="117999"/>
      </a:lnSpc>
      <a:defRPr sz="1200">
        <a:latin typeface="Helvetica Neue"/>
        <a:ea typeface="Helvetica Neue"/>
        <a:cs typeface="Helvetica Neue"/>
        <a:sym typeface="Helvetica Neue"/>
      </a:defRPr>
    </a:lvl4pPr>
    <a:lvl5pPr indent="914400" defTabSz="457200" latinLnBrk="0">
      <a:lnSpc>
        <a:spcPct val="117999"/>
      </a:lnSpc>
      <a:defRPr sz="1200">
        <a:latin typeface="Helvetica Neue"/>
        <a:ea typeface="Helvetica Neue"/>
        <a:cs typeface="Helvetica Neue"/>
        <a:sym typeface="Helvetica Neue"/>
      </a:defRPr>
    </a:lvl5pPr>
    <a:lvl6pPr indent="1143000" defTabSz="457200" latinLnBrk="0">
      <a:lnSpc>
        <a:spcPct val="117999"/>
      </a:lnSpc>
      <a:defRPr sz="1200">
        <a:latin typeface="Helvetica Neue"/>
        <a:ea typeface="Helvetica Neue"/>
        <a:cs typeface="Helvetica Neue"/>
        <a:sym typeface="Helvetica Neue"/>
      </a:defRPr>
    </a:lvl6pPr>
    <a:lvl7pPr indent="1371600" defTabSz="457200" latinLnBrk="0">
      <a:lnSpc>
        <a:spcPct val="117999"/>
      </a:lnSpc>
      <a:defRPr sz="1200">
        <a:latin typeface="Helvetica Neue"/>
        <a:ea typeface="Helvetica Neue"/>
        <a:cs typeface="Helvetica Neue"/>
        <a:sym typeface="Helvetica Neue"/>
      </a:defRPr>
    </a:lvl7pPr>
    <a:lvl8pPr indent="1600200" defTabSz="457200" latinLnBrk="0">
      <a:lnSpc>
        <a:spcPct val="117999"/>
      </a:lnSpc>
      <a:defRPr sz="1200">
        <a:latin typeface="Helvetica Neue"/>
        <a:ea typeface="Helvetica Neue"/>
        <a:cs typeface="Helvetica Neue"/>
        <a:sym typeface="Helvetica Neue"/>
      </a:defRPr>
    </a:lvl8pPr>
    <a:lvl9pPr indent="1828800" defTabSz="457200" latinLnBrk="0">
      <a:lnSpc>
        <a:spcPct val="117999"/>
      </a:lnSpc>
      <a:defRPr sz="1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 Id="rId3" Type="http://schemas.openxmlformats.org/officeDocument/2006/relationships/hyperlink" Target="http://code.google.com" TargetMode="External"/></Relationships>

</file>

<file path=ppt/notesSlides/_rels/notesSlide17.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 Id="rId3" Type="http://schemas.openxmlformats.org/officeDocument/2006/relationships/hyperlink" Target="https://github.com/PyCQA/bandit" TargetMode="External"/><Relationship Id="rId4" Type="http://schemas.openxmlformats.org/officeDocument/2006/relationships/hyperlink" Target="https://github.com/i0natan/nodebestpractices#6-security-best-practices" TargetMode="External"/></Relationships>

</file>

<file path=ppt/notesSlides/_rels/notesSlide31.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33.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39.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0.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 Id="rId3" Type="http://schemas.openxmlformats.org/officeDocument/2006/relationships/hyperlink" Target="https://www.cvedetails.com/browse-by-date.php" TargetMode="External"/></Relationships>

</file>

<file path=ppt/notesSlides/_rels/notesSlide41.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s>

</file>

<file path=ppt/notesSlides/_rels/notesSlide42.xml.rels><?xml version="1.0" encoding="UTF-8"?>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Relationships>

</file>

<file path=ppt/notesSlides/_rels/notesSlide43.xml.rels><?xml version="1.0" encoding="UTF-8"?>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Relationships>

</file>

<file path=ppt/notesSlides/_rels/notesSlide44.xml.rels><?xml version="1.0" encoding="UTF-8"?>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45.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46.xml.rels><?xml version="1.0" encoding="UTF-8"?>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Relationships>

</file>

<file path=ppt/notesSlides/_rels/notesSlide47.xml.rels><?xml version="1.0" encoding="UTF-8"?>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s>

</file>

<file path=ppt/notesSlides/_rels/notesSlide48.xml.rels><?xml version="1.0" encoding="UTF-8"?>
<Relationships xmlns="http://schemas.openxmlformats.org/package/2006/relationships"><Relationship Id="rId1" Type="http://schemas.openxmlformats.org/officeDocument/2006/relationships/slide" Target="../slides/slide54.xml"/><Relationship Id="rId2" Type="http://schemas.openxmlformats.org/officeDocument/2006/relationships/notesMaster" Target="../notesMasters/notesMaster1.xml"/></Relationships>

</file>

<file path=ppt/notesSlides/_rels/notesSlide49.xml.rels><?xml version="1.0" encoding="UTF-8"?>
<Relationships xmlns="http://schemas.openxmlformats.org/package/2006/relationships"><Relationship Id="rId1" Type="http://schemas.openxmlformats.org/officeDocument/2006/relationships/slide" Target="../slides/slide5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50.xml.rels><?xml version="1.0" encoding="UTF-8"?>
<Relationships xmlns="http://schemas.openxmlformats.org/package/2006/relationships"><Relationship Id="rId1" Type="http://schemas.openxmlformats.org/officeDocument/2006/relationships/slide" Target="../slides/slide57.xml"/><Relationship Id="rId2" Type="http://schemas.openxmlformats.org/officeDocument/2006/relationships/notesMaster" Target="../notesMasters/notesMaster1.xml"/></Relationships>

</file>

<file path=ppt/notesSlides/_rels/notesSlide51.xml.rels><?xml version="1.0" encoding="UTF-8"?>
<Relationships xmlns="http://schemas.openxmlformats.org/package/2006/relationships"><Relationship Id="rId1" Type="http://schemas.openxmlformats.org/officeDocument/2006/relationships/slide" Target="../slides/slide58.xml"/><Relationship Id="rId2" Type="http://schemas.openxmlformats.org/officeDocument/2006/relationships/notesMaster" Target="../notesMasters/notesMaster1.xml"/><Relationship Id="rId3" Type="http://schemas.openxmlformats.org/officeDocument/2006/relationships/hyperlink" Target="mailto:sec-princess@unroutable.me" TargetMode="Externa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a:p>
        </p:txBody>
      </p:sp>
      <p:sp>
        <p:nvSpPr>
          <p:cNvPr id="175" name="Shape 175"/>
          <p:cNvSpPr/>
          <p:nvPr>
            <p:ph type="body" sz="quarter" idx="1"/>
          </p:nvPr>
        </p:nvSpPr>
        <p:spPr>
          <a:prstGeom prst="rect">
            <a:avLst/>
          </a:prstGeom>
        </p:spPr>
        <p:txBody>
          <a:bodyPr/>
          <a:lstStyle/>
          <a:p>
            <a:pPr/>
            <a:r>
              <a:t>only by examining the components in detail will you know what is inside the project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The very first thing we want to do is really take a close look at what we want to use.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Shape 229"/>
          <p:cNvSpPr/>
          <p:nvPr>
            <p:ph type="sldImg"/>
          </p:nvPr>
        </p:nvSpPr>
        <p:spPr>
          <a:prstGeom prst="rect">
            <a:avLst/>
          </a:prstGeom>
        </p:spPr>
        <p:txBody>
          <a:bodyPr/>
          <a:lstStyle/>
          <a:p>
            <a:pPr/>
          </a:p>
        </p:txBody>
      </p:sp>
      <p:sp>
        <p:nvSpPr>
          <p:cNvPr id="230" name="Shape 230"/>
          <p:cNvSpPr/>
          <p:nvPr>
            <p:ph type="body" sz="quarter" idx="1"/>
          </p:nvPr>
        </p:nvSpPr>
        <p:spPr>
          <a:prstGeom prst="rect">
            <a:avLst/>
          </a:prstGeom>
        </p:spPr>
        <p:txBody>
          <a:bodyPr/>
          <a:lstStyle/>
          <a:p>
            <a:pPr/>
            <a:r>
              <a:t>Basically this is what you are trying to determine in its most basic form.</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Shape 235"/>
          <p:cNvSpPr/>
          <p:nvPr>
            <p:ph type="sldImg"/>
          </p:nvPr>
        </p:nvSpPr>
        <p:spPr>
          <a:prstGeom prst="rect">
            <a:avLst/>
          </a:prstGeom>
        </p:spPr>
        <p:txBody>
          <a:bodyPr/>
          <a:lstStyle/>
          <a:p>
            <a:pPr/>
          </a:p>
        </p:txBody>
      </p:sp>
      <p:sp>
        <p:nvSpPr>
          <p:cNvPr id="236" name="Shape 236"/>
          <p:cNvSpPr/>
          <p:nvPr>
            <p:ph type="body" sz="quarter" idx="1"/>
          </p:nvPr>
        </p:nvSpPr>
        <p:spPr>
          <a:prstGeom prst="rect">
            <a:avLst/>
          </a:prstGeom>
        </p:spPr>
        <p:txBody>
          <a:bodyPr/>
          <a:lstStyle/>
          <a:p>
            <a:pPr/>
            <a:r>
              <a:t>So let us see how you can add risk to your project when you don't look at what you are adding. These are all in the real world examples and I am not naming and shaming. These developers have given you the information to make an informed decision on whether you want your companies reputation and name brand resting on this code.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Shape 242"/>
          <p:cNvSpPr/>
          <p:nvPr>
            <p:ph type="sldImg"/>
          </p:nvPr>
        </p:nvSpPr>
        <p:spPr>
          <a:prstGeom prst="rect">
            <a:avLst/>
          </a:prstGeom>
        </p:spPr>
        <p:txBody>
          <a:bodyPr/>
          <a:lstStyle/>
          <a:p>
            <a:pPr/>
          </a:p>
        </p:txBody>
      </p:sp>
      <p:sp>
        <p:nvSpPr>
          <p:cNvPr id="243" name="Shape 243"/>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Many times developers put out example code or proof of concept code and most (not all) tell you up front. The key here is DON"T put this code into production environments.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Shape 250"/>
          <p:cNvSpPr/>
          <p:nvPr>
            <p:ph type="sldImg"/>
          </p:nvPr>
        </p:nvSpPr>
        <p:spPr>
          <a:prstGeom prst="rect">
            <a:avLst/>
          </a:prstGeom>
        </p:spPr>
        <p:txBody>
          <a:bodyPr/>
          <a:lstStyle/>
          <a:p>
            <a:pPr/>
          </a:p>
        </p:txBody>
      </p:sp>
      <p:sp>
        <p:nvSpPr>
          <p:cNvPr id="251" name="Shape 251"/>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Many times developers put out example code or proof of concept code and most (not all) tell you up front. The key here is DON"T put this code into production environments.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Shape 257"/>
          <p:cNvSpPr/>
          <p:nvPr>
            <p:ph type="sldImg"/>
          </p:nvPr>
        </p:nvSpPr>
        <p:spPr>
          <a:prstGeom prst="rect">
            <a:avLst/>
          </a:prstGeom>
        </p:spPr>
        <p:txBody>
          <a:bodyPr/>
          <a:lstStyle/>
          <a:p>
            <a:pPr/>
          </a:p>
        </p:txBody>
      </p:sp>
      <p:sp>
        <p:nvSpPr>
          <p:cNvPr id="258" name="Shape 258"/>
          <p:cNvSpPr/>
          <p:nvPr>
            <p:ph type="body" sz="quarter" idx="1"/>
          </p:nvPr>
        </p:nvSpPr>
        <p:spPr>
          <a:prstGeom prst="rect">
            <a:avLst/>
          </a:prstGeom>
        </p:spPr>
        <p:txBody>
          <a:bodyPr/>
          <a:lstStyle/>
          <a:p>
            <a:pPr>
              <a:defRPr>
                <a:solidFill>
                  <a:srgbClr val="EEECE1"/>
                </a:solidFill>
                <a:latin typeface="Muli"/>
                <a:ea typeface="Muli"/>
                <a:cs typeface="Muli"/>
                <a:sym typeface="Muli"/>
              </a:defRPr>
            </a:pPr>
            <a:r>
              <a:t>https://github.com/kbranigan/cJSON</a:t>
            </a:r>
          </a:p>
          <a:p>
            <a:pPr/>
            <a:r>
              <a:t>This really should be a very big red flag. Where did they get it from? Is the license correct or was it changed? The main take away here if they didn't write it move along and look somewhere else. It is not worth the headaches.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hape 267"/>
          <p:cNvSpPr/>
          <p:nvPr>
            <p:ph type="sldImg"/>
          </p:nvPr>
        </p:nvSpPr>
        <p:spPr>
          <a:prstGeom prst="rect">
            <a:avLst/>
          </a:prstGeom>
        </p:spPr>
        <p:txBody>
          <a:bodyPr/>
          <a:lstStyle/>
          <a:p>
            <a:pPr/>
          </a:p>
        </p:txBody>
      </p:sp>
      <p:sp>
        <p:nvSpPr>
          <p:cNvPr id="268" name="Shape 268"/>
          <p:cNvSpPr/>
          <p:nvPr>
            <p:ph type="body" sz="quarter" idx="1"/>
          </p:nvPr>
        </p:nvSpPr>
        <p:spPr>
          <a:prstGeom prst="rect">
            <a:avLst/>
          </a:prstGeom>
        </p:spPr>
        <p:txBody>
          <a:bodyPr/>
          <a:lstStyle/>
          <a:p>
            <a:pPr/>
            <a:r>
              <a:t>In 2016 </a:t>
            </a:r>
            <a:r>
              <a:rPr u="sng">
                <a:solidFill>
                  <a:schemeClr val="accent1"/>
                </a:solidFill>
                <a:hlinkClick r:id="rId3" invalidUrl="" action="" tgtFrame="" tooltip="" history="1" highlightClick="0" endSnd="0"/>
              </a:rPr>
              <a:t>code.google.com</a:t>
            </a:r>
            <a:r>
              <a:t> was shut down. Many projects were moved elsewhere and are still maintained find those repositories, don't use anything here.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Shape 272"/>
          <p:cNvSpPr/>
          <p:nvPr>
            <p:ph type="sldImg"/>
          </p:nvPr>
        </p:nvSpPr>
        <p:spPr>
          <a:prstGeom prst="rect">
            <a:avLst/>
          </a:prstGeom>
        </p:spPr>
        <p:txBody>
          <a:bodyPr/>
          <a:lstStyle/>
          <a:p>
            <a:pPr/>
          </a:p>
        </p:txBody>
      </p:sp>
      <p:sp>
        <p:nvSpPr>
          <p:cNvPr id="273" name="Shape 273"/>
          <p:cNvSpPr/>
          <p:nvPr>
            <p:ph type="body" sz="quarter" idx="1"/>
          </p:nvPr>
        </p:nvSpPr>
        <p:spPr>
          <a:prstGeom prst="rect">
            <a:avLst/>
          </a:prstGeom>
        </p:spPr>
        <p:txBody>
          <a:bodyPr/>
          <a:lstStyle/>
          <a:p>
            <a:pPr/>
            <a:r>
              <a:t>ThisFrom CPAN:</a:t>
            </a:r>
          </a:p>
          <a:p>
            <a:pPr marL="457200" indent="-295275">
              <a:lnSpc>
                <a:spcPct val="171429"/>
              </a:lnSpc>
              <a:buClr>
                <a:srgbClr val="444444"/>
              </a:buClr>
              <a:buSzPct val="95454"/>
              <a:buFont typeface="Arial"/>
              <a:buChar char="●"/>
              <a:defRPr>
                <a:solidFill>
                  <a:srgbClr val="444444"/>
                </a:solidFill>
              </a:defRPr>
            </a:pPr>
            <a:r>
              <a:t>A co-maintainer uploaded a new release, but because of an oversight wasn’t granted permission on one of the modules. This often happens with distributions that have a different release manager each cycle.</a:t>
            </a:r>
          </a:p>
          <a:p>
            <a:pPr marL="457200" indent="-295275">
              <a:lnSpc>
                <a:spcPct val="171429"/>
              </a:lnSpc>
              <a:buClr>
                <a:srgbClr val="FF0000"/>
              </a:buClr>
              <a:buSzPct val="95454"/>
              <a:buFont typeface="Arial"/>
              <a:buChar char="●"/>
              <a:defRPr b="1">
                <a:solidFill>
                  <a:srgbClr val="FF0000"/>
                </a:solidFill>
                <a:latin typeface="Helvetica"/>
                <a:ea typeface="Helvetica"/>
                <a:cs typeface="Helvetica"/>
                <a:sym typeface="Helvetica"/>
              </a:defRPr>
            </a:pPr>
            <a:r>
              <a:t>Someone without co-maintainer permissions forked the distribution and uploaded it.</a:t>
            </a:r>
          </a:p>
          <a:p>
            <a:pPr marL="457200" indent="-295275">
              <a:lnSpc>
                <a:spcPct val="171429"/>
              </a:lnSpc>
              <a:buClr>
                <a:srgbClr val="444444"/>
              </a:buClr>
              <a:buSzPct val="95454"/>
              <a:buFont typeface="Arial"/>
              <a:buChar char="●"/>
              <a:defRPr>
                <a:solidFill>
                  <a:srgbClr val="444444"/>
                </a:solidFill>
              </a:defRPr>
            </a:pPr>
            <a:r>
              <a:t>An author makes a new release with a new namespace without realizing that namespace is taken by another author.</a:t>
            </a:r>
          </a:p>
          <a:p>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Shape 277"/>
          <p:cNvSpPr/>
          <p:nvPr>
            <p:ph type="sldImg"/>
          </p:nvPr>
        </p:nvSpPr>
        <p:spPr>
          <a:prstGeom prst="rect">
            <a:avLst/>
          </a:prstGeom>
        </p:spPr>
        <p:txBody>
          <a:bodyPr/>
          <a:lstStyle/>
          <a:p>
            <a:pPr/>
          </a:p>
        </p:txBody>
      </p:sp>
      <p:sp>
        <p:nvSpPr>
          <p:cNvPr id="278" name="Shape 278"/>
          <p:cNvSpPr/>
          <p:nvPr>
            <p:ph type="body" sz="quarter" idx="1"/>
          </p:nvPr>
        </p:nvSpPr>
        <p:spPr>
          <a:prstGeom prst="rect">
            <a:avLst/>
          </a:prstGeom>
        </p:spPr>
        <p:txBody>
          <a:bodyPr/>
          <a:lstStyle/>
          <a:p>
            <a:pPr/>
            <a:r>
              <a:t>Provenance is everything. Where did it come from and can you trust it.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Shape 289"/>
          <p:cNvSpPr/>
          <p:nvPr>
            <p:ph type="sldImg"/>
          </p:nvPr>
        </p:nvSpPr>
        <p:spPr>
          <a:prstGeom prst="rect">
            <a:avLst/>
          </a:prstGeom>
        </p:spPr>
        <p:txBody>
          <a:bodyPr/>
          <a:lstStyle/>
          <a:p>
            <a:pPr/>
          </a:p>
        </p:txBody>
      </p:sp>
      <p:sp>
        <p:nvSpPr>
          <p:cNvPr id="290" name="Shape 290"/>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Two examples of developers that are telling you they don't necessarily do this for a living and maintenance will be less than optimal if at all. If a vulnerability is discovered can you trust that it would get fixed in a timely manner.. Probably better to look elsewhere. NOTE: The statement on opencsv would not be found without reading to the very end of the description to "Who maintains opencsv?"</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Sometimes as a security professional you are not aware of a product until it is ready for release and the team contacts you to say they have an issue. Today teams are beginning to be more proactive instead of reactive so hopefully you are brought in early during architecture discussions.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Shape 293"/>
          <p:cNvSpPr/>
          <p:nvPr>
            <p:ph type="sldImg"/>
          </p:nvPr>
        </p:nvSpPr>
        <p:spPr>
          <a:prstGeom prst="rect">
            <a:avLst/>
          </a:prstGeom>
        </p:spPr>
        <p:txBody>
          <a:bodyPr/>
          <a:lstStyle/>
          <a:p>
            <a:pPr/>
          </a:p>
        </p:txBody>
      </p:sp>
      <p:sp>
        <p:nvSpPr>
          <p:cNvPr id="294" name="Shape 294"/>
          <p:cNvSpPr/>
          <p:nvPr>
            <p:ph type="body" sz="quarter" idx="1"/>
          </p:nvPr>
        </p:nvSpPr>
        <p:spPr>
          <a:prstGeom prst="rect">
            <a:avLst/>
          </a:prstGeom>
        </p:spPr>
        <p:txBody>
          <a:bodyPr/>
          <a:lstStyle/>
          <a:p>
            <a:pPr/>
            <a:r>
              <a:t>Don't hide away from finding these things out after the fact. Make it known this has huge implications.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0" name="Shape 300"/>
          <p:cNvSpPr/>
          <p:nvPr>
            <p:ph type="sldImg"/>
          </p:nvPr>
        </p:nvSpPr>
        <p:spPr>
          <a:prstGeom prst="rect">
            <a:avLst/>
          </a:prstGeom>
        </p:spPr>
        <p:txBody>
          <a:bodyPr/>
          <a:lstStyle/>
          <a:p>
            <a:pPr/>
          </a:p>
        </p:txBody>
      </p:sp>
      <p:sp>
        <p:nvSpPr>
          <p:cNvPr id="301" name="Shape 301"/>
          <p:cNvSpPr/>
          <p:nvPr>
            <p:ph type="body" sz="quarter" idx="1"/>
          </p:nvPr>
        </p:nvSpPr>
        <p:spPr>
          <a:prstGeom prst="rect">
            <a:avLst/>
          </a:prstGeom>
        </p:spPr>
        <p:txBody>
          <a:bodyPr/>
          <a:lstStyle/>
          <a:p>
            <a:pPr/>
            <a:r>
              <a:t>Someone searching for a fast implementation of aes wanted to use this. The author tells you it was built to solve one use case and also goes on to tell you it is subject to attack vectors. I am not sure I would want to rest my reputation on adding this to a project.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Shape 307"/>
          <p:cNvSpPr/>
          <p:nvPr>
            <p:ph type="sldImg"/>
          </p:nvPr>
        </p:nvSpPr>
        <p:spPr>
          <a:prstGeom prst="rect">
            <a:avLst/>
          </a:prstGeom>
        </p:spPr>
        <p:txBody>
          <a:bodyPr/>
          <a:lstStyle/>
          <a:p>
            <a:pPr/>
          </a:p>
        </p:txBody>
      </p:sp>
      <p:sp>
        <p:nvSpPr>
          <p:cNvPr id="308" name="Shape 308"/>
          <p:cNvSpPr/>
          <p:nvPr>
            <p:ph type="body" sz="quarter" idx="1"/>
          </p:nvPr>
        </p:nvSpPr>
        <p:spPr>
          <a:prstGeom prst="rect">
            <a:avLst/>
          </a:prstGeom>
        </p:spPr>
        <p:txBody>
          <a:bodyPr/>
          <a:lstStyle/>
          <a:p>
            <a:pPr/>
            <a:r>
              <a:t>When it comes to parsers the minute someone suggests writing their own just say NOPE. When you see key words like faster, lightweight, small footprint realize that something had to be given up to gain those attributes.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 name="Shape 311"/>
          <p:cNvSpPr/>
          <p:nvPr>
            <p:ph type="sldImg"/>
          </p:nvPr>
        </p:nvSpPr>
        <p:spPr>
          <a:prstGeom prst="rect">
            <a:avLst/>
          </a:prstGeom>
        </p:spPr>
        <p:txBody>
          <a:bodyPr/>
          <a:lstStyle/>
          <a:p>
            <a:pPr/>
          </a:p>
        </p:txBody>
      </p:sp>
      <p:sp>
        <p:nvSpPr>
          <p:cNvPr id="312" name="Shape 312"/>
          <p:cNvSpPr/>
          <p:nvPr>
            <p:ph type="body" sz="quarter" idx="1"/>
          </p:nvPr>
        </p:nvSpPr>
        <p:spPr>
          <a:prstGeom prst="rect">
            <a:avLst/>
          </a:prstGeom>
        </p:spPr>
        <p:txBody>
          <a:bodyPr/>
          <a:lstStyle/>
          <a:p>
            <a:pPr/>
            <a:r>
              <a:t>We have now looked at some timeless real life examples of everything I hope to never see again. So on to look at some things that help us determine how well the community supports the open source you are choosing to put into a product.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 name="Shape 315"/>
          <p:cNvSpPr/>
          <p:nvPr>
            <p:ph type="sldImg"/>
          </p:nvPr>
        </p:nvSpPr>
        <p:spPr>
          <a:prstGeom prst="rect">
            <a:avLst/>
          </a:prstGeom>
        </p:spPr>
        <p:txBody>
          <a:bodyPr/>
          <a:lstStyle/>
          <a:p>
            <a:pPr/>
          </a:p>
        </p:txBody>
      </p:sp>
      <p:sp>
        <p:nvSpPr>
          <p:cNvPr id="316" name="Shape 316"/>
          <p:cNvSpPr/>
          <p:nvPr>
            <p:ph type="body" sz="quarter" idx="1"/>
          </p:nvPr>
        </p:nvSpPr>
        <p:spPr>
          <a:prstGeom prst="rect">
            <a:avLst/>
          </a:prstGeom>
        </p:spPr>
        <p:txBody>
          <a:bodyPr/>
          <a:lstStyle/>
          <a:p>
            <a:pPr/>
            <a:r>
              <a:t>Github has some great metrics that can really help you out.</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Shape 320"/>
          <p:cNvSpPr/>
          <p:nvPr>
            <p:ph type="sldImg"/>
          </p:nvPr>
        </p:nvSpPr>
        <p:spPr>
          <a:prstGeom prst="rect">
            <a:avLst/>
          </a:prstGeom>
        </p:spPr>
        <p:txBody>
          <a:bodyPr/>
          <a:lstStyle/>
          <a:p>
            <a:pPr/>
          </a:p>
        </p:txBody>
      </p:sp>
      <p:sp>
        <p:nvSpPr>
          <p:cNvPr id="321" name="Shape 321"/>
          <p:cNvSpPr/>
          <p:nvPr>
            <p:ph type="body" sz="quarter" idx="1"/>
          </p:nvPr>
        </p:nvSpPr>
        <p:spPr>
          <a:prstGeom prst="rect">
            <a:avLst/>
          </a:prstGeom>
        </p:spPr>
        <p:txBody>
          <a:bodyPr/>
          <a:lstStyle/>
          <a:p>
            <a:pPr/>
            <a:r>
              <a:t>Active contributors are good but it the significant contributors that makes a big difference. When was the last time anything was checked in or when was the last release? How many outstanding pull requests? Are there discussions taking place? How many accepted pull requests?Does the project fix issues and issue new releases? It does no one any good if there is a fix checked in but no release. Do code reviews happen? Is it one person or a group effort? More eyes is better. Than of course is there more than one maintainer. More maintainers the better.</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9" name="Shape 329"/>
          <p:cNvSpPr/>
          <p:nvPr>
            <p:ph type="sldImg"/>
          </p:nvPr>
        </p:nvSpPr>
        <p:spPr>
          <a:prstGeom prst="rect">
            <a:avLst/>
          </a:prstGeom>
        </p:spPr>
        <p:txBody>
          <a:bodyPr/>
          <a:lstStyle/>
          <a:p>
            <a:pPr/>
          </a:p>
        </p:txBody>
      </p:sp>
      <p:sp>
        <p:nvSpPr>
          <p:cNvPr id="330" name="Shape 330"/>
          <p:cNvSpPr/>
          <p:nvPr>
            <p:ph type="body" sz="quarter" idx="1"/>
          </p:nvPr>
        </p:nvSpPr>
        <p:spPr>
          <a:prstGeom prst="rect">
            <a:avLst/>
          </a:prstGeom>
        </p:spPr>
        <p:txBody>
          <a:bodyPr/>
          <a:lstStyle/>
          <a:p>
            <a:pPr/>
            <a:r>
              <a:t>So here’s an example of an active project. Apache Kafka. Many Active and significant contributors</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Shape 336"/>
          <p:cNvSpPr/>
          <p:nvPr>
            <p:ph type="sldImg"/>
          </p:nvPr>
        </p:nvSpPr>
        <p:spPr>
          <a:prstGeom prst="rect">
            <a:avLst/>
          </a:prstGeom>
        </p:spPr>
        <p:txBody>
          <a:bodyPr/>
          <a:lstStyle/>
          <a:p>
            <a:pPr/>
          </a:p>
        </p:txBody>
      </p:sp>
      <p:sp>
        <p:nvSpPr>
          <p:cNvPr id="337" name="Shape 337"/>
          <p:cNvSpPr/>
          <p:nvPr>
            <p:ph type="body" sz="quarter" idx="1"/>
          </p:nvPr>
        </p:nvSpPr>
        <p:spPr>
          <a:prstGeom prst="rect">
            <a:avLst/>
          </a:prstGeom>
        </p:spPr>
        <p:txBody>
          <a:bodyPr/>
          <a:lstStyle/>
          <a:p>
            <a:pPr/>
            <a:r>
              <a:t>There were 18 contributors, 14 submitted significantly &lt; 50 lines.  Almost all of the code was written by one contributor and has had no activity since early 2017. Since it is a parser I would probably look somewhere else.</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Shape 342"/>
          <p:cNvSpPr/>
          <p:nvPr>
            <p:ph type="sldImg"/>
          </p:nvPr>
        </p:nvSpPr>
        <p:spPr>
          <a:prstGeom prst="rect">
            <a:avLst/>
          </a:prstGeom>
        </p:spPr>
        <p:txBody>
          <a:bodyPr/>
          <a:lstStyle/>
          <a:p>
            <a:pPr/>
          </a:p>
        </p:txBody>
      </p:sp>
      <p:sp>
        <p:nvSpPr>
          <p:cNvPr id="343" name="Shape 343"/>
          <p:cNvSpPr/>
          <p:nvPr>
            <p:ph type="body" sz="quarter" idx="1"/>
          </p:nvPr>
        </p:nvSpPr>
        <p:spPr>
          <a:prstGeom prst="rect">
            <a:avLst/>
          </a:prstGeom>
        </p:spPr>
        <p:txBody>
          <a:bodyPr/>
          <a:lstStyle/>
          <a:p>
            <a:pPr/>
            <a:r>
              <a:t>Another thing that comes up a lot is that you’ve chosen a great, well-supported framework so you think for sure everything they’ve chosen is also going to be great and well-supported.  I also wish this were true, but it’s not.</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7" name="Shape 347"/>
          <p:cNvSpPr/>
          <p:nvPr>
            <p:ph type="sldImg"/>
          </p:nvPr>
        </p:nvSpPr>
        <p:spPr>
          <a:prstGeom prst="rect">
            <a:avLst/>
          </a:prstGeom>
        </p:spPr>
        <p:txBody>
          <a:bodyPr/>
          <a:lstStyle/>
          <a:p>
            <a:pPr/>
          </a:p>
        </p:txBody>
      </p:sp>
      <p:sp>
        <p:nvSpPr>
          <p:cNvPr id="348" name="Shape 348"/>
          <p:cNvSpPr/>
          <p:nvPr>
            <p:ph type="body" sz="quarter" idx="1"/>
          </p:nvPr>
        </p:nvSpPr>
        <p:spPr>
          <a:prstGeom prst="rect">
            <a:avLst/>
          </a:prstGeom>
        </p:spPr>
        <p:txBody>
          <a:bodyPr/>
          <a:lstStyle/>
          <a:p>
            <a:pPr/>
            <a:r>
              <a:t>Why is this an issue? Remember that when you carefully vette an OSS component that you really need to be aware of what it depends on. Because when you bring that component into your project you will also be bringing anything it depends on too, good or bad.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r>
              <a:t>I originally was a Security Champion in Intel's Open Source Technology Center (OTC). This was a full time job and when the Security Development Lifecycle was expanded to cover all software at Intel, well let's say it was a nightmare. No one truly understood how much open source software was being used but our small team understood all to well. I moved to the Corporate team responsible for governance, training and SDL. This is important because in order to work across Business Units you need to have management backing.</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Shape 352"/>
          <p:cNvSpPr/>
          <p:nvPr>
            <p:ph type="sldImg"/>
          </p:nvPr>
        </p:nvSpPr>
        <p:spPr>
          <a:prstGeom prst="rect">
            <a:avLst/>
          </a:prstGeom>
        </p:spPr>
        <p:txBody>
          <a:bodyPr/>
          <a:lstStyle/>
          <a:p>
            <a:pPr/>
          </a:p>
        </p:txBody>
      </p:sp>
      <p:sp>
        <p:nvSpPr>
          <p:cNvPr id="353" name="Shape 353"/>
          <p:cNvSpPr/>
          <p:nvPr>
            <p:ph type="body" sz="quarter" idx="1"/>
          </p:nvPr>
        </p:nvSpPr>
        <p:spPr>
          <a:prstGeom prst="rect">
            <a:avLst/>
          </a:prstGeom>
        </p:spPr>
        <p:txBody>
          <a:bodyPr/>
          <a:lstStyle/>
          <a:p>
            <a:pPr/>
            <a:r>
              <a:t>Anybody can create and check in to projects. Just because you have valid credentials to check in to a project does not mean you're a good guy.</a:t>
            </a:r>
          </a:p>
          <a:p>
            <a:pPr/>
          </a:p>
          <a:p>
            <a:pPr/>
            <a:r>
              <a:t>Python Security - </a:t>
            </a:r>
            <a:r>
              <a:rPr u="sng">
                <a:solidFill>
                  <a:schemeClr val="accent1"/>
                </a:solidFill>
                <a:hlinkClick r:id="rId3" invalidUrl="" action="" tgtFrame="" tooltip="" history="1" highlightClick="0" endSnd="0"/>
              </a:rPr>
              <a:t>https://github.com/PyCQA/bandit</a:t>
            </a:r>
          </a:p>
          <a:p>
            <a:pPr/>
            <a:r>
              <a:t>npm Security - </a:t>
            </a:r>
            <a:r>
              <a:rPr u="sng">
                <a:solidFill>
                  <a:schemeClr val="accent1"/>
                </a:solidFill>
                <a:hlinkClick r:id="rId4" invalidUrl="" action="" tgtFrame="" tooltip="" history="1" highlightClick="0" endSnd="0"/>
              </a:rPr>
              <a:t>https://github.com/i0natan/nodebestpractices#6-security-best-practices</a:t>
            </a:r>
            <a:r>
              <a:t> </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9" name="Shape 359"/>
          <p:cNvSpPr/>
          <p:nvPr>
            <p:ph type="sldImg"/>
          </p:nvPr>
        </p:nvSpPr>
        <p:spPr>
          <a:prstGeom prst="rect">
            <a:avLst/>
          </a:prstGeom>
        </p:spPr>
        <p:txBody>
          <a:bodyPr/>
          <a:lstStyle/>
          <a:p>
            <a:pPr/>
          </a:p>
        </p:txBody>
      </p:sp>
      <p:sp>
        <p:nvSpPr>
          <p:cNvPr id="360" name="Shape 360"/>
          <p:cNvSpPr/>
          <p:nvPr>
            <p:ph type="body" sz="quarter" idx="1"/>
          </p:nvPr>
        </p:nvSpPr>
        <p:spPr>
          <a:prstGeom prst="rect">
            <a:avLst/>
          </a:prstGeom>
        </p:spPr>
        <p:txBody>
          <a:bodyPr/>
          <a:lstStyle/>
          <a:p>
            <a:pPr/>
            <a:r>
              <a:t>As seen in this chart of the npm tree of the first 4 levels of dependency shows that if you were to slip one module in there or even take one away you could wreak havoc</a:t>
            </a:r>
          </a:p>
          <a:p>
            <a:pPr/>
          </a:p>
          <a:p>
            <a:pPr/>
            <a:r>
              <a:t>Oh wait!! that already happened</a:t>
            </a:r>
          </a:p>
          <a:p>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Shape 364"/>
          <p:cNvSpPr/>
          <p:nvPr>
            <p:ph type="sldImg"/>
          </p:nvPr>
        </p:nvSpPr>
        <p:spPr>
          <a:prstGeom prst="rect">
            <a:avLst/>
          </a:prstGeom>
        </p:spPr>
        <p:txBody>
          <a:bodyPr/>
          <a:lstStyle/>
          <a:p>
            <a:pPr/>
          </a:p>
        </p:txBody>
      </p:sp>
      <p:sp>
        <p:nvSpPr>
          <p:cNvPr id="365" name="Shape 365"/>
          <p:cNvSpPr/>
          <p:nvPr>
            <p:ph type="body" sz="quarter" idx="1"/>
          </p:nvPr>
        </p:nvSpPr>
        <p:spPr>
          <a:prstGeom prst="rect">
            <a:avLst/>
          </a:prstGeom>
        </p:spPr>
        <p:txBody>
          <a:bodyPr/>
          <a:lstStyle/>
          <a:p>
            <a:pPr/>
            <a:r>
              <a:t>A related story about this is the “11 lines of code that nearly broke the Internet”</a:t>
            </a:r>
          </a:p>
          <a:p>
            <a:pPr/>
            <a:r>
              <a:t>This is kind of a sad story about a guy whose open source project had the same name as something someone else had trademarked.  When he refused to change the name of his already well-established project, the lawers got npm to give them rights to the name and thus trounced his work.</a:t>
            </a:r>
          </a:p>
          <a:p>
            <a:pPr/>
            <a:r>
              <a:t>Upset, he pulled the rest of his code in protest, including software that was used by a bunch of big names, including Facebook and Netflix.  All of a sudden, big popular projects were broken, and people were freaking out. Npm re-published his removed code and gave it to a new owner.</a:t>
            </a:r>
          </a:p>
          <a:p>
            <a:pPr/>
          </a:p>
          <a:p>
            <a:pPr/>
            <a:r>
              <a:t>There’s two things you should worry about here: one, if there’s a trademark dispute on a name, code you’re using may suddenly be completely different code.  And similarly, if a project becomes popular, it could be handed over to a new owner without consent or any warning.  If you don’t verify the code you’re getting, you could seriously be getting anything, at any time, and not just if the developer decided to become malicious.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0" name="Shape 370"/>
          <p:cNvSpPr/>
          <p:nvPr>
            <p:ph type="sldImg"/>
          </p:nvPr>
        </p:nvSpPr>
        <p:spPr>
          <a:prstGeom prst="rect">
            <a:avLst/>
          </a:prstGeom>
        </p:spPr>
        <p:txBody>
          <a:bodyPr/>
          <a:lstStyle/>
          <a:p>
            <a:pPr/>
          </a:p>
        </p:txBody>
      </p:sp>
      <p:sp>
        <p:nvSpPr>
          <p:cNvPr id="371" name="Shape 371"/>
          <p:cNvSpPr/>
          <p:nvPr>
            <p:ph type="body" sz="quarter" idx="1"/>
          </p:nvPr>
        </p:nvSpPr>
        <p:spPr>
          <a:prstGeom prst="rect">
            <a:avLst/>
          </a:prstGeom>
        </p:spPr>
        <p:txBody>
          <a:bodyPr/>
          <a:lstStyle/>
          <a:p>
            <a:pPr/>
            <a:r>
              <a:t>On the morning of November 26th, npm’s security team was notified of a malicious package that had made its way into event-stream, a popular npm package. After triaging the malware, npm Security responded by removing flatmap-stream and event-stream@3.3.6 from the Registry and taking ownership of the event-stream package to prevent further abuse.</a:t>
            </a:r>
          </a:p>
          <a:p>
            <a:pPr/>
          </a:p>
          <a:p>
            <a:pPr/>
            <a:r>
              <a:t>Now that it has happened once do you think it can happen again</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7" name="Shape 377"/>
          <p:cNvSpPr/>
          <p:nvPr>
            <p:ph type="sldImg"/>
          </p:nvPr>
        </p:nvSpPr>
        <p:spPr>
          <a:prstGeom prst="rect">
            <a:avLst/>
          </a:prstGeom>
        </p:spPr>
        <p:txBody>
          <a:bodyPr/>
          <a:lstStyle/>
          <a:p>
            <a:pPr/>
          </a:p>
        </p:txBody>
      </p:sp>
      <p:sp>
        <p:nvSpPr>
          <p:cNvPr id="378" name="Shape 378"/>
          <p:cNvSpPr/>
          <p:nvPr>
            <p:ph type="body" sz="quarter" idx="1"/>
          </p:nvPr>
        </p:nvSpPr>
        <p:spPr>
          <a:prstGeom prst="rect">
            <a:avLst/>
          </a:prstGeom>
        </p:spPr>
        <p:txBody>
          <a:bodyPr/>
          <a:lstStyle/>
          <a:p>
            <a:pPr/>
            <a:r>
              <a:t>An ideal procedure should involve a way to keep the vulnerability secret until a fix is found. Typical good solutions: send email to a special security mailing list.  Bug tracker with special “security” flag. If there’s no way to report security issues specifically, assume they have not thought about it (and this is a bad sign).</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3" name="Shape 383"/>
          <p:cNvSpPr/>
          <p:nvPr>
            <p:ph type="sldImg"/>
          </p:nvPr>
        </p:nvSpPr>
        <p:spPr>
          <a:prstGeom prst="rect">
            <a:avLst/>
          </a:prstGeom>
        </p:spPr>
        <p:txBody>
          <a:bodyPr/>
          <a:lstStyle/>
          <a:p>
            <a:pPr/>
          </a:p>
        </p:txBody>
      </p:sp>
      <p:sp>
        <p:nvSpPr>
          <p:cNvPr id="384" name="Shape 384"/>
          <p:cNvSpPr/>
          <p:nvPr>
            <p:ph type="body" sz="quarter" idx="1"/>
          </p:nvPr>
        </p:nvSpPr>
        <p:spPr>
          <a:prstGeom prst="rect">
            <a:avLst/>
          </a:prstGeom>
        </p:spPr>
        <p:txBody>
          <a:bodyPr/>
          <a:lstStyle/>
          <a:p>
            <a:pPr/>
            <a:r>
              <a:t>So one of the best examples is Apache.  They have a very clear vulnerability process that we know from experience that they follow, and it applies to all the active projects under the Apache banner.</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9" name="Shape 389"/>
          <p:cNvSpPr/>
          <p:nvPr>
            <p:ph type="sldImg"/>
          </p:nvPr>
        </p:nvSpPr>
        <p:spPr>
          <a:prstGeom prst="rect">
            <a:avLst/>
          </a:prstGeom>
        </p:spPr>
        <p:txBody>
          <a:bodyPr/>
          <a:lstStyle/>
          <a:p>
            <a:pPr/>
          </a:p>
        </p:txBody>
      </p:sp>
      <p:sp>
        <p:nvSpPr>
          <p:cNvPr id="390" name="Shape 390"/>
          <p:cNvSpPr/>
          <p:nvPr>
            <p:ph type="body" sz="quarter" idx="1"/>
          </p:nvPr>
        </p:nvSpPr>
        <p:spPr>
          <a:prstGeom prst="rect">
            <a:avLst/>
          </a:prstGeom>
        </p:spPr>
        <p:txBody>
          <a:bodyPr/>
          <a:lstStyle/>
          <a:p>
            <a:pPr/>
            <a:r>
              <a:t>They even go one step further to let people know what to expect when they report a bug, so you can tell if they’re handling things by their process pretty easily.</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4" name="Shape 394"/>
          <p:cNvSpPr/>
          <p:nvPr>
            <p:ph type="sldImg"/>
          </p:nvPr>
        </p:nvSpPr>
        <p:spPr>
          <a:prstGeom prst="rect">
            <a:avLst/>
          </a:prstGeom>
        </p:spPr>
        <p:txBody>
          <a:bodyPr/>
          <a:lstStyle/>
          <a:p>
            <a:pPr/>
          </a:p>
        </p:txBody>
      </p:sp>
      <p:sp>
        <p:nvSpPr>
          <p:cNvPr id="395" name="Shape 395"/>
          <p:cNvSpPr/>
          <p:nvPr>
            <p:ph type="body" sz="quarter" idx="1"/>
          </p:nvPr>
        </p:nvSpPr>
        <p:spPr>
          <a:prstGeom prst="rect">
            <a:avLst/>
          </a:prstGeom>
        </p:spPr>
        <p:txBody>
          <a:bodyPr/>
          <a:lstStyle/>
          <a:p>
            <a:pPr/>
            <a:r>
              <a:t>Unfixed security bugs will come back to haunt you someday sometime. Better to know up front and choose something totally different.</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 name="Shape 399"/>
          <p:cNvSpPr/>
          <p:nvPr>
            <p:ph type="sldImg"/>
          </p:nvPr>
        </p:nvSpPr>
        <p:spPr>
          <a:prstGeom prst="rect">
            <a:avLst/>
          </a:prstGeom>
        </p:spPr>
        <p:txBody>
          <a:bodyPr/>
          <a:lstStyle/>
          <a:p>
            <a:pPr/>
          </a:p>
        </p:txBody>
      </p:sp>
      <p:sp>
        <p:nvSpPr>
          <p:cNvPr id="400" name="Shape 400"/>
          <p:cNvSpPr/>
          <p:nvPr>
            <p:ph type="body" sz="quarter" idx="1"/>
          </p:nvPr>
        </p:nvSpPr>
        <p:spPr>
          <a:prstGeom prst="rect">
            <a:avLst/>
          </a:prstGeom>
        </p:spPr>
        <p:txBody>
          <a:bodyPr/>
          <a:lstStyle/>
          <a:p>
            <a:pPr/>
            <a:r>
              <a:t>Just because there are no known vulnerabilities does not mean that it is safe to use. In fact it means quite the opposite. You should probably scrutinize it even more because it more than likely means no one is really looking at it. It does not matter how well looked at it will have vulnerabilities and you need to be prepared to remediate them.</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6" name="Shape 406"/>
          <p:cNvSpPr/>
          <p:nvPr>
            <p:ph type="sldImg"/>
          </p:nvPr>
        </p:nvSpPr>
        <p:spPr>
          <a:prstGeom prst="rect">
            <a:avLst/>
          </a:prstGeom>
        </p:spPr>
        <p:txBody>
          <a:bodyPr/>
          <a:lstStyle/>
          <a:p>
            <a:pPr/>
          </a:p>
        </p:txBody>
      </p:sp>
      <p:sp>
        <p:nvSpPr>
          <p:cNvPr id="407" name="Shape 407"/>
          <p:cNvSpPr/>
          <p:nvPr>
            <p:ph type="body" sz="quarter" idx="1"/>
          </p:nvPr>
        </p:nvSpPr>
        <p:spPr>
          <a:prstGeom prst="rect">
            <a:avLst/>
          </a:prstGeom>
        </p:spPr>
        <p:txBody>
          <a:bodyPr/>
          <a:lstStyle/>
          <a:p>
            <a:pPr/>
            <a:r>
              <a:t>At the time of slide creation 1186 vulnerabilities just for the month of March 2019.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hape 186"/>
          <p:cNvSpPr/>
          <p:nvPr>
            <p:ph type="sldImg"/>
          </p:nvPr>
        </p:nvSpPr>
        <p:spPr>
          <a:prstGeom prst="rect">
            <a:avLst/>
          </a:prstGeom>
        </p:spPr>
        <p:txBody>
          <a:bodyPr/>
          <a:lstStyle/>
          <a:p>
            <a:pPr/>
          </a:p>
        </p:txBody>
      </p:sp>
      <p:sp>
        <p:nvSpPr>
          <p:cNvPr id="187" name="Shape 187"/>
          <p:cNvSpPr/>
          <p:nvPr>
            <p:ph type="body" sz="quarter" idx="1"/>
          </p:nvPr>
        </p:nvSpPr>
        <p:spPr>
          <a:prstGeom prst="rect">
            <a:avLst/>
          </a:prstGeom>
        </p:spPr>
        <p:txBody>
          <a:bodyPr/>
          <a:lstStyle/>
          <a:p>
            <a:pPr/>
            <a:r>
              <a:t>I am leaving these original notes from one of my co-workers in because they are exactly what I was stating in the previous slide notes.</a:t>
            </a:r>
          </a:p>
          <a:p>
            <a:pPr/>
          </a:p>
          <a:p>
            <a:pPr/>
            <a:r>
              <a:t>"So, let’s be honest, I thought the team at SeCoE that made this policy change was making a mistake.  I mean, this was better than doing full SDL on every single bit of code you used, but surely our engineers were good enough at determining what packages were good and which were terrible?   Turns out, no, we’re not."</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Shape 412"/>
          <p:cNvSpPr/>
          <p:nvPr>
            <p:ph type="sldImg"/>
          </p:nvPr>
        </p:nvSpPr>
        <p:spPr>
          <a:prstGeom prst="rect">
            <a:avLst/>
          </a:prstGeom>
        </p:spPr>
        <p:txBody>
          <a:bodyPr/>
          <a:lstStyle/>
          <a:p>
            <a:pPr/>
          </a:p>
        </p:txBody>
      </p:sp>
      <p:sp>
        <p:nvSpPr>
          <p:cNvPr id="413" name="Shape 413"/>
          <p:cNvSpPr/>
          <p:nvPr>
            <p:ph type="body" sz="quarter" idx="1"/>
          </p:nvPr>
        </p:nvSpPr>
        <p:spPr>
          <a:prstGeom prst="rect">
            <a:avLst/>
          </a:prstGeom>
        </p:spPr>
        <p:txBody>
          <a:bodyPr/>
          <a:lstStyle/>
          <a:p>
            <a:pPr/>
            <a:r>
              <a:t>Actually it is that there are more looking for vulnerabilities and more software usage in the world. Last year the total number of vulnerabilities was more than the first 6 yrs of tracking combined.</a:t>
            </a:r>
          </a:p>
          <a:p>
            <a:pPr/>
          </a:p>
          <a:p>
            <a:pPr/>
            <a:r>
              <a:rPr u="sng">
                <a:solidFill>
                  <a:schemeClr val="accent1"/>
                </a:solidFill>
                <a:hlinkClick r:id="rId3" invalidUrl="" action="" tgtFrame="" tooltip="" history="1" highlightClick="0" endSnd="0"/>
              </a:rPr>
              <a:t>https://www.cvedetails.com/browse-by-date.php</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Shape 419"/>
          <p:cNvSpPr/>
          <p:nvPr>
            <p:ph type="sldImg"/>
          </p:nvPr>
        </p:nvSpPr>
        <p:spPr>
          <a:prstGeom prst="rect">
            <a:avLst/>
          </a:prstGeom>
        </p:spPr>
        <p:txBody>
          <a:bodyPr/>
          <a:lstStyle/>
          <a:p>
            <a:pPr/>
          </a:p>
        </p:txBody>
      </p:sp>
      <p:sp>
        <p:nvSpPr>
          <p:cNvPr id="420" name="Shape 420"/>
          <p:cNvSpPr/>
          <p:nvPr>
            <p:ph type="body" sz="quarter" idx="1"/>
          </p:nvPr>
        </p:nvSpPr>
        <p:spPr>
          <a:prstGeom prst="rect">
            <a:avLst/>
          </a:prstGeom>
        </p:spPr>
        <p:txBody>
          <a:bodyPr/>
          <a:lstStyle/>
          <a:p>
            <a:pPr/>
            <a:r>
              <a:t>And one last one to note is that good security reporting doesn’t actually guarantee good action.  You’re probably not going to know which companies and groups have good reputations, and that’s why you rely on the expertise of the open source group at Intel, but I want you to be aware that this is an issue that could come up.</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4" name="Shape 424"/>
          <p:cNvSpPr/>
          <p:nvPr>
            <p:ph type="sldImg"/>
          </p:nvPr>
        </p:nvSpPr>
        <p:spPr>
          <a:prstGeom prst="rect">
            <a:avLst/>
          </a:prstGeom>
        </p:spPr>
        <p:txBody>
          <a:bodyPr/>
          <a:lstStyle/>
          <a:p>
            <a:pPr/>
          </a:p>
        </p:txBody>
      </p:sp>
      <p:sp>
        <p:nvSpPr>
          <p:cNvPr id="425" name="Shape 425"/>
          <p:cNvSpPr/>
          <p:nvPr>
            <p:ph type="body" sz="quarter" idx="1"/>
          </p:nvPr>
        </p:nvSpPr>
        <p:spPr>
          <a:prstGeom prst="rect">
            <a:avLst/>
          </a:prstGeom>
        </p:spPr>
        <p:txBody>
          <a:bodyPr/>
          <a:lstStyle/>
          <a:p>
            <a:pPr/>
            <a:r>
              <a:t>Here’s one that’s come up recently.  You probably can’t read this on the screen, but this is a closed bug reported by one of our security team members, Bill Roberts. It is just an innocuous little leakage of kernel space address. </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2" name="Shape 432"/>
          <p:cNvSpPr/>
          <p:nvPr>
            <p:ph type="sldImg"/>
          </p:nvPr>
        </p:nvSpPr>
        <p:spPr>
          <a:prstGeom prst="rect">
            <a:avLst/>
          </a:prstGeom>
        </p:spPr>
        <p:txBody>
          <a:bodyPr/>
          <a:lstStyle/>
          <a:p>
            <a:pPr/>
          </a:p>
        </p:txBody>
      </p:sp>
      <p:sp>
        <p:nvSpPr>
          <p:cNvPr id="433" name="Shape 433"/>
          <p:cNvSpPr/>
          <p:nvPr>
            <p:ph type="body" sz="quarter" idx="1"/>
          </p:nvPr>
        </p:nvSpPr>
        <p:spPr>
          <a:prstGeom prst="rect">
            <a:avLst/>
          </a:prstGeom>
        </p:spPr>
        <p:txBody>
          <a:bodyPr/>
          <a:lstStyle/>
          <a:p>
            <a:pPr/>
            <a:r>
              <a:t>Zooming in so you can see it, you can see that the person who triaged this bug said it wasn’t an issue.  But thanks to the work of our intern, John Anderson, who provided additional information and a proof of concept, they’ve now acknowledged this as a real issue and are issuing a public vulnerability number for it and getting it fixed.  But if he hadn’t persisted, this security issue would have still been an issue in virtualbox indefinitely! </a:t>
            </a:r>
          </a:p>
          <a:p>
            <a:pPr/>
          </a:p>
          <a:p>
            <a:pPr/>
            <a:r>
              <a:t>NOTE: There is always someone willing to spend the time to create an exploit. Whether for money or fame someone somewhere will do it just because it is there.</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6" name="Shape 436"/>
          <p:cNvSpPr/>
          <p:nvPr>
            <p:ph type="sldImg"/>
          </p:nvPr>
        </p:nvSpPr>
        <p:spPr>
          <a:prstGeom prst="rect">
            <a:avLst/>
          </a:prstGeom>
        </p:spPr>
        <p:txBody>
          <a:bodyPr/>
          <a:lstStyle/>
          <a:p>
            <a:pPr/>
          </a:p>
        </p:txBody>
      </p:sp>
      <p:sp>
        <p:nvSpPr>
          <p:cNvPr id="437" name="Shape 437"/>
          <p:cNvSpPr/>
          <p:nvPr>
            <p:ph type="body" sz="quarter" idx="1"/>
          </p:nvPr>
        </p:nvSpPr>
        <p:spPr>
          <a:prstGeom prst="rect">
            <a:avLst/>
          </a:prstGeom>
        </p:spPr>
        <p:txBody>
          <a:bodyPr/>
          <a:lstStyle/>
          <a:p>
            <a:pPr/>
            <a:r>
              <a:t>Another thing you can do if you’re just not sure about a project is to take a look at the test suite.</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1" name="Shape 441"/>
          <p:cNvSpPr/>
          <p:nvPr>
            <p:ph type="sldImg"/>
          </p:nvPr>
        </p:nvSpPr>
        <p:spPr>
          <a:prstGeom prst="rect">
            <a:avLst/>
          </a:prstGeom>
        </p:spPr>
        <p:txBody>
          <a:bodyPr/>
          <a:lstStyle/>
          <a:p>
            <a:pPr/>
          </a:p>
        </p:txBody>
      </p:sp>
      <p:sp>
        <p:nvSpPr>
          <p:cNvPr id="442" name="Shape 442"/>
          <p:cNvSpPr/>
          <p:nvPr>
            <p:ph type="body" sz="quarter" idx="1"/>
          </p:nvPr>
        </p:nvSpPr>
        <p:spPr>
          <a:prstGeom prst="rect">
            <a:avLst/>
          </a:prstGeom>
        </p:spPr>
        <p:txBody>
          <a:bodyPr/>
          <a:lstStyle/>
          <a:p>
            <a:pPr/>
            <a:r>
              <a:t>So what do good and bad test suites look like?  I was going to show some examples, but it got unreadable pretty quickly, so let’s just talk qualities. [Speaker will summarize from slide]</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6" name="Shape 446"/>
          <p:cNvSpPr/>
          <p:nvPr>
            <p:ph type="sldImg"/>
          </p:nvPr>
        </p:nvSpPr>
        <p:spPr>
          <a:prstGeom prst="rect">
            <a:avLst/>
          </a:prstGeom>
        </p:spPr>
        <p:txBody>
          <a:bodyPr/>
          <a:lstStyle/>
          <a:p>
            <a:pPr/>
          </a:p>
        </p:txBody>
      </p:sp>
      <p:sp>
        <p:nvSpPr>
          <p:cNvPr id="447" name="Shape 447"/>
          <p:cNvSpPr/>
          <p:nvPr>
            <p:ph type="body" sz="quarter" idx="1"/>
          </p:nvPr>
        </p:nvSpPr>
        <p:spPr>
          <a:prstGeom prst="rect">
            <a:avLst/>
          </a:prstGeom>
        </p:spPr>
        <p:txBody>
          <a:bodyPr/>
          <a:lstStyle/>
          <a:p>
            <a:pPr/>
            <a:r>
              <a:t>As before, here’s some key questions for folk who aren’t sure what a “good” test suite looks like.  We’re looking for a good variety of tests covering good and bad behavior, and test suites are really important for things that parse user input.</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0" name="Shape 450"/>
          <p:cNvSpPr/>
          <p:nvPr>
            <p:ph type="sldImg"/>
          </p:nvPr>
        </p:nvSpPr>
        <p:spPr>
          <a:prstGeom prst="rect">
            <a:avLst/>
          </a:prstGeom>
        </p:spPr>
        <p:txBody>
          <a:bodyPr/>
          <a:lstStyle/>
          <a:p>
            <a:pPr/>
          </a:p>
        </p:txBody>
      </p:sp>
      <p:sp>
        <p:nvSpPr>
          <p:cNvPr id="451" name="Shape 451"/>
          <p:cNvSpPr/>
          <p:nvPr>
            <p:ph type="body" sz="quarter" idx="1"/>
          </p:nvPr>
        </p:nvSpPr>
        <p:spPr>
          <a:prstGeom prst="rect">
            <a:avLst/>
          </a:prstGeom>
        </p:spPr>
        <p:txBody>
          <a:bodyPr/>
          <a:lstStyle/>
          <a:p>
            <a:pPr/>
            <a:r>
              <a:t>And finally, I want to take a moment to make sure you’re all aware of the type of assumptions we see that result in us making poor choices.</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5" name="Shape 455"/>
          <p:cNvSpPr/>
          <p:nvPr>
            <p:ph type="sldImg"/>
          </p:nvPr>
        </p:nvSpPr>
        <p:spPr>
          <a:prstGeom prst="rect">
            <a:avLst/>
          </a:prstGeom>
        </p:spPr>
        <p:txBody>
          <a:bodyPr/>
          <a:lstStyle/>
          <a:p>
            <a:pPr/>
          </a:p>
        </p:txBody>
      </p:sp>
      <p:sp>
        <p:nvSpPr>
          <p:cNvPr id="456" name="Shape 456"/>
          <p:cNvSpPr/>
          <p:nvPr>
            <p:ph type="body" sz="quarter" idx="1"/>
          </p:nvPr>
        </p:nvSpPr>
        <p:spPr>
          <a:prstGeom prst="rect">
            <a:avLst/>
          </a:prstGeom>
        </p:spPr>
        <p:txBody>
          <a:bodyPr/>
          <a:lstStyle/>
          <a:p>
            <a:pPr/>
            <a:r>
              <a:t>First off, popularity doesn’t equal security. Open source proponents like to talk about many eyes making all bugs shallow, but alas, many untrained eyes don’t mean you’re going to find finicky security bugs.  </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4" name="Shape 464"/>
          <p:cNvSpPr/>
          <p:nvPr>
            <p:ph type="sldImg"/>
          </p:nvPr>
        </p:nvSpPr>
        <p:spPr>
          <a:prstGeom prst="rect">
            <a:avLst/>
          </a:prstGeom>
        </p:spPr>
        <p:txBody>
          <a:bodyPr/>
          <a:lstStyle/>
          <a:p>
            <a:pPr/>
          </a:p>
        </p:txBody>
      </p:sp>
      <p:sp>
        <p:nvSpPr>
          <p:cNvPr id="465" name="Shape 465"/>
          <p:cNvSpPr/>
          <p:nvPr>
            <p:ph type="body" sz="quarter" idx="1"/>
          </p:nvPr>
        </p:nvSpPr>
        <p:spPr>
          <a:prstGeom prst="rect">
            <a:avLst/>
          </a:prstGeom>
        </p:spPr>
        <p:txBody>
          <a:bodyPr/>
          <a:lstStyle/>
          <a:p>
            <a:pPr/>
            <a:r>
              <a:t>Lot's of information presented very quickly. I will make this presentation available to all including the presenter notes. Let's take a look at what you should take away at the least.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hape 195"/>
          <p:cNvSpPr/>
          <p:nvPr>
            <p:ph type="sldImg"/>
          </p:nvPr>
        </p:nvSpPr>
        <p:spPr>
          <a:prstGeom prst="rect">
            <a:avLst/>
          </a:prstGeom>
        </p:spPr>
        <p:txBody>
          <a:bodyPr/>
          <a:lstStyle/>
          <a:p>
            <a:pPr/>
          </a:p>
        </p:txBody>
      </p:sp>
      <p:sp>
        <p:nvSpPr>
          <p:cNvPr id="196" name="Shape 196"/>
          <p:cNvSpPr/>
          <p:nvPr>
            <p:ph type="body" sz="quarter" idx="1"/>
          </p:nvPr>
        </p:nvSpPr>
        <p:spPr>
          <a:prstGeom prst="rect">
            <a:avLst/>
          </a:prstGeom>
        </p:spPr>
        <p:txBody>
          <a:bodyPr/>
          <a:lstStyle/>
          <a:p>
            <a:pPr/>
            <a:r>
              <a:t>This is absolutely not good news at all. In fact it shows that as more open source software is used we are getting worse at securing it.</a:t>
            </a:r>
          </a:p>
          <a:p>
            <a:pPr/>
          </a:p>
          <a:p>
            <a:pPr/>
            <a:r>
              <a:t>Source: 2018 Open REPORT Source Security and Risk Analysis </a:t>
            </a:r>
          </a:p>
          <a:p>
            <a:pPr/>
            <a:r>
              <a:t>Synopsys Center for Open Source Research &amp; Innovation</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9" name="Shape 469"/>
          <p:cNvSpPr/>
          <p:nvPr>
            <p:ph type="sldImg"/>
          </p:nvPr>
        </p:nvSpPr>
        <p:spPr>
          <a:prstGeom prst="rect">
            <a:avLst/>
          </a:prstGeom>
        </p:spPr>
        <p:txBody>
          <a:bodyPr/>
          <a:lstStyle/>
          <a:p>
            <a:pPr/>
          </a:p>
        </p:txBody>
      </p:sp>
      <p:sp>
        <p:nvSpPr>
          <p:cNvPr id="470" name="Shape 470"/>
          <p:cNvSpPr/>
          <p:nvPr>
            <p:ph type="body" sz="quarter" idx="1"/>
          </p:nvPr>
        </p:nvSpPr>
        <p:spPr>
          <a:prstGeom prst="rect">
            <a:avLst/>
          </a:prstGeom>
        </p:spPr>
        <p:txBody>
          <a:bodyPr/>
          <a:lstStyle/>
          <a:p>
            <a:pPr/>
            <a:r>
              <a:t>So here’s the list all on one slide. It might take some time the first few times you run through this list. BUT if you do this every time and vette everything with a some amount of scrutiny you will lower the projects overall risk exposure.</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9" name="Shape 479"/>
          <p:cNvSpPr/>
          <p:nvPr>
            <p:ph type="sldImg"/>
          </p:nvPr>
        </p:nvSpPr>
        <p:spPr>
          <a:prstGeom prst="rect">
            <a:avLst/>
          </a:prstGeom>
        </p:spPr>
        <p:txBody>
          <a:bodyPr/>
          <a:lstStyle/>
          <a:p>
            <a:pPr/>
          </a:p>
        </p:txBody>
      </p:sp>
      <p:sp>
        <p:nvSpPr>
          <p:cNvPr id="480" name="Shape 480"/>
          <p:cNvSpPr/>
          <p:nvPr>
            <p:ph type="body" sz="quarter" idx="1"/>
          </p:nvPr>
        </p:nvSpPr>
        <p:spPr>
          <a:prstGeom prst="rect">
            <a:avLst/>
          </a:prstGeom>
        </p:spPr>
        <p:txBody>
          <a:bodyPr/>
          <a:lstStyle/>
          <a:p>
            <a:pPr/>
            <a:r>
              <a:t>LinkedIn: https://www.linkedin.com/in/mikide/</a:t>
            </a:r>
          </a:p>
          <a:p>
            <a:pPr/>
            <a:r>
              <a:t>Twitter: @theDawgCr8</a:t>
            </a:r>
          </a:p>
          <a:p>
            <a:pPr/>
            <a:r>
              <a:t>Email: </a:t>
            </a:r>
            <a:r>
              <a:rPr u="sng">
                <a:solidFill>
                  <a:schemeClr val="accent1"/>
                </a:solidFill>
                <a:hlinkClick r:id="rId3" invalidUrl="" action="" tgtFrame="" tooltip="" history="1" highlightClick="0" endSnd="0"/>
              </a:rPr>
              <a:t>sec-princess@unroutable.me</a:t>
            </a:r>
          </a:p>
          <a:p>
            <a:pPr/>
          </a:p>
          <a:p>
            <a:pPr/>
            <a:r>
              <a:t>https://github.com/sec-princess/WWCode-OSS-Study-Night-20180927</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Shape 199"/>
          <p:cNvSpPr/>
          <p:nvPr>
            <p:ph type="sldImg"/>
          </p:nvPr>
        </p:nvSpPr>
        <p:spPr>
          <a:prstGeom prst="rect">
            <a:avLst/>
          </a:prstGeom>
        </p:spPr>
        <p:txBody>
          <a:bodyPr/>
          <a:lstStyle/>
          <a:p>
            <a:pPr/>
          </a:p>
        </p:txBody>
      </p:sp>
      <p:sp>
        <p:nvSpPr>
          <p:cNvPr id="200" name="Shape 200"/>
          <p:cNvSpPr/>
          <p:nvPr>
            <p:ph type="body" sz="quarter" idx="1"/>
          </p:nvPr>
        </p:nvSpPr>
        <p:spPr>
          <a:prstGeom prst="rect">
            <a:avLst/>
          </a:prstGeom>
        </p:spPr>
        <p:txBody>
          <a:bodyPr/>
          <a:lstStyle/>
          <a:p>
            <a:pPr/>
            <a:r>
              <a:t>By giving you some real world examples and a few tools to use I hope to help instill a security first attitude. This enables you to make good choice up front rather than reacting to issues after releasing the software.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Shape 204"/>
          <p:cNvSpPr/>
          <p:nvPr>
            <p:ph type="sldImg"/>
          </p:nvPr>
        </p:nvSpPr>
        <p:spPr>
          <a:prstGeom prst="rect">
            <a:avLst/>
          </a:prstGeom>
        </p:spPr>
        <p:txBody>
          <a:bodyPr/>
          <a:lstStyle/>
          <a:p>
            <a:pPr/>
          </a:p>
        </p:txBody>
      </p:sp>
      <p:sp>
        <p:nvSpPr>
          <p:cNvPr id="205" name="Shape 205"/>
          <p:cNvSpPr/>
          <p:nvPr>
            <p:ph type="body" sz="quarter" idx="1"/>
          </p:nvPr>
        </p:nvSpPr>
        <p:spPr>
          <a:prstGeom prst="rect">
            <a:avLst/>
          </a:prstGeom>
        </p:spPr>
        <p:txBody>
          <a:bodyPr/>
          <a:lstStyle/>
          <a:p>
            <a:pPr/>
            <a:r>
              <a:t>I am not here to tell you how to choose open source. Just here to help you make better choices. So I will explain my process for looking at packages because "GOOD" is such a subjective term.</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Shape 209"/>
          <p:cNvSpPr/>
          <p:nvPr>
            <p:ph type="sldImg"/>
          </p:nvPr>
        </p:nvSpPr>
        <p:spPr>
          <a:prstGeom prst="rect">
            <a:avLst/>
          </a:prstGeom>
        </p:spPr>
        <p:txBody>
          <a:bodyPr/>
          <a:lstStyle/>
          <a:p>
            <a:pPr/>
          </a:p>
        </p:txBody>
      </p:sp>
      <p:sp>
        <p:nvSpPr>
          <p:cNvPr id="210" name="Shape 210"/>
          <p:cNvSpPr/>
          <p:nvPr>
            <p:ph type="body" sz="quarter" idx="1"/>
          </p:nvPr>
        </p:nvSpPr>
        <p:spPr>
          <a:prstGeom prst="rect">
            <a:avLst/>
          </a:prstGeom>
        </p:spPr>
        <p:txBody>
          <a:bodyPr/>
          <a:lstStyle>
            <a:lvl1pPr indent="228600"/>
          </a:lstStyle>
          <a:p>
            <a:pPr/>
            <a:r>
              <a:t>I will be the first to say you can not ever be sure the open source software you have chosen to incorporate into a project is secure. But by taking some time early in the project you can minimize your risk to security issues during or after your project has been released.</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Shape 214"/>
          <p:cNvSpPr/>
          <p:nvPr>
            <p:ph type="sldImg"/>
          </p:nvPr>
        </p:nvSpPr>
        <p:spPr>
          <a:prstGeom prst="rect">
            <a:avLst/>
          </a:prstGeom>
        </p:spPr>
        <p:txBody>
          <a:bodyPr/>
          <a:lstStyle/>
          <a:p>
            <a:pPr/>
          </a:p>
        </p:txBody>
      </p:sp>
      <p:sp>
        <p:nvSpPr>
          <p:cNvPr id="215" name="Shape 215"/>
          <p:cNvSpPr/>
          <p:nvPr>
            <p:ph type="body" sz="quarter" idx="1"/>
          </p:nvPr>
        </p:nvSpPr>
        <p:spPr>
          <a:prstGeom prst="rect">
            <a:avLst/>
          </a:prstGeom>
        </p:spPr>
        <p:txBody>
          <a:bodyPr/>
          <a:lstStyle/>
          <a:p>
            <a:pPr/>
            <a:r>
              <a:t>I can not emphasize this enough. See this all the time where a developer has chosen a repository that was forked and contains code of dubious origin.</a:t>
            </a:r>
          </a:p>
          <a:p>
            <a:pPr/>
          </a:p>
          <a:p>
            <a:pPr/>
            <a:r>
              <a:t>License is always a big one when you find out that you have shipped an incompatible license with you product</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14"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Image"/>
          <p:cNvSpPr/>
          <p:nvPr>
            <p:ph type="pic" sz="half" idx="13"/>
          </p:nvPr>
        </p:nvSpPr>
        <p:spPr>
          <a:xfrm>
            <a:off x="6503154" y="0"/>
            <a:ext cx="6502401" cy="4864100"/>
          </a:xfrm>
          <a:prstGeom prst="rect">
            <a:avLst/>
          </a:prstGeom>
        </p:spPr>
        <p:txBody>
          <a:bodyPr lIns="91439" tIns="45719" rIns="91439" bIns="45719">
            <a:noAutofit/>
          </a:bodyPr>
          <a:lstStyle/>
          <a:p>
            <a:pPr/>
          </a:p>
        </p:txBody>
      </p:sp>
      <p:sp>
        <p:nvSpPr>
          <p:cNvPr id="112" name="Image"/>
          <p:cNvSpPr/>
          <p:nvPr>
            <p:ph type="pic" sz="half" idx="14"/>
          </p:nvPr>
        </p:nvSpPr>
        <p:spPr>
          <a:xfrm>
            <a:off x="6502400" y="4902200"/>
            <a:ext cx="6502400" cy="4864100"/>
          </a:xfrm>
          <a:prstGeom prst="rect">
            <a:avLst/>
          </a:prstGeom>
        </p:spPr>
        <p:txBody>
          <a:bodyPr lIns="91439" tIns="45719" rIns="91439" bIns="45719">
            <a:noAutofit/>
          </a:bodyPr>
          <a:lstStyle/>
          <a:p>
            <a:pPr/>
          </a:p>
        </p:txBody>
      </p:sp>
      <p:sp>
        <p:nvSpPr>
          <p:cNvPr id="113" name="Image"/>
          <p:cNvSpPr/>
          <p:nvPr>
            <p:ph type="pic" idx="15"/>
          </p:nvPr>
        </p:nvSpPr>
        <p:spPr>
          <a:xfrm>
            <a:off x="0" y="0"/>
            <a:ext cx="6468534" cy="9753600"/>
          </a:xfrm>
          <a:prstGeom prst="rect">
            <a:avLst/>
          </a:prstGeom>
        </p:spPr>
        <p:txBody>
          <a:bodyPr lIns="91439" tIns="45719" rIns="91439" bIns="45719">
            <a:noAutofit/>
          </a:bodyPr>
          <a:lstStyle/>
          <a:p>
            <a:pP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Callout"/>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22" name="Type a quote here."/>
          <p:cNvSpPr txBox="1"/>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23" name="Johnny Appleseed"/>
          <p:cNvSpPr txBox="1"/>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pPr/>
            <a:r>
              <a:t>Johnny Appleseed</a:t>
            </a:r>
          </a:p>
        </p:txBody>
      </p:sp>
      <p:sp>
        <p:nvSpPr>
          <p:cNvPr id="124" name="Text"/>
          <p:cNvSpPr txBox="1"/>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33" name="Image"/>
          <p:cNvSpPr/>
          <p:nvPr>
            <p:ph type="pic" idx="14"/>
          </p:nvPr>
        </p:nvSpPr>
        <p:spPr>
          <a:xfrm>
            <a:off x="0" y="0"/>
            <a:ext cx="5486400" cy="9753600"/>
          </a:xfrm>
          <a:prstGeom prst="rect">
            <a:avLst/>
          </a:prstGeom>
        </p:spPr>
        <p:txBody>
          <a:bodyPr lIns="91439" tIns="45719" rIns="91439" bIns="45719">
            <a:noAutofit/>
          </a:bodyPr>
          <a:lstStyle/>
          <a:p>
            <a:pPr/>
          </a:p>
        </p:txBody>
      </p:sp>
      <p:sp>
        <p:nvSpPr>
          <p:cNvPr id="134" name="Johnny Appleseed"/>
          <p:cNvSpPr txBox="1"/>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pPr/>
            <a:r>
              <a:t>Johnny Appleseed</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Alt">
    <p:spTree>
      <p:nvGrpSpPr>
        <p:cNvPr id="1" name=""/>
        <p:cNvGrpSpPr/>
        <p:nvPr/>
      </p:nvGrpSpPr>
      <p:grpSpPr>
        <a:xfrm>
          <a:off x="0" y="0"/>
          <a:ext cx="0" cy="0"/>
          <a:chOff x="0" y="0"/>
          <a:chExt cx="0" cy="0"/>
        </a:xfrm>
      </p:grpSpPr>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23" name="Line"/>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2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Alt">
    <p:spTree>
      <p:nvGrpSpPr>
        <p:cNvPr id="1" name=""/>
        <p:cNvGrpSpPr/>
        <p:nvPr/>
      </p:nvGrpSpPr>
      <p:grpSpPr>
        <a:xfrm>
          <a:off x="0" y="0"/>
          <a:ext cx="0" cy="0"/>
          <a:chOff x="0" y="0"/>
          <a:chExt cx="0" cy="0"/>
        </a:xfrm>
      </p:grpSpPr>
      <p:sp>
        <p:nvSpPr>
          <p:cNvPr id="33"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3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12161859" y="4191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er">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406400" y="4038600"/>
            <a:ext cx="12192000" cy="4521200"/>
          </a:xfrm>
          <a:prstGeom prst="rect">
            <a:avLst/>
          </a:prstGeom>
        </p:spPr>
        <p:txBody>
          <a:bodyPr/>
          <a:lstStyle>
            <a:lvl1pPr>
              <a:spcBef>
                <a:spcPts val="0"/>
              </a:spcBef>
              <a:defRPr sz="17000"/>
            </a:lvl1pPr>
          </a:lstStyle>
          <a:p>
            <a:pPr/>
            <a:r>
              <a:t>Title Text</a:t>
            </a:r>
          </a:p>
        </p:txBody>
      </p:sp>
      <p:sp>
        <p:nvSpPr>
          <p:cNvPr id="44"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Line"/>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Image"/>
          <p:cNvSpPr/>
          <p:nvPr>
            <p:ph type="pic" idx="13"/>
          </p:nvPr>
        </p:nvSpPr>
        <p:spPr>
          <a:xfrm>
            <a:off x="0" y="0"/>
            <a:ext cx="5486400" cy="9753600"/>
          </a:xfrm>
          <a:prstGeom prst="rect">
            <a:avLst/>
          </a:prstGeom>
        </p:spPr>
        <p:txBody>
          <a:bodyPr lIns="91439" tIns="45719" rIns="91439" bIns="45719">
            <a:noAutofit/>
          </a:bodyPr>
          <a:lstStyle/>
          <a:p>
            <a:pPr/>
          </a:p>
        </p:txBody>
      </p:sp>
      <p:sp>
        <p:nvSpPr>
          <p:cNvPr id="53" name="Title Text"/>
          <p:cNvSpPr txBox="1"/>
          <p:nvPr>
            <p:ph type="title"/>
          </p:nvPr>
        </p:nvSpPr>
        <p:spPr>
          <a:xfrm>
            <a:off x="5892800" y="6426200"/>
            <a:ext cx="6705600" cy="2705100"/>
          </a:xfrm>
          <a:prstGeom prst="rect">
            <a:avLst/>
          </a:prstGeom>
        </p:spPr>
        <p:txBody>
          <a:bodyPr/>
          <a:lstStyle>
            <a:lvl1pPr>
              <a:spcBef>
                <a:spcPts val="0"/>
              </a:spcBef>
              <a:defRPr sz="17000"/>
            </a:lvl1pPr>
          </a:lstStyle>
          <a:p>
            <a:pPr/>
            <a:r>
              <a:t>Title Text</a:t>
            </a:r>
          </a:p>
        </p:txBody>
      </p:sp>
      <p:sp>
        <p:nvSpPr>
          <p:cNvPr id="54" name="Body Level One…"/>
          <p:cNvSpPr txBox="1"/>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92" name="Image"/>
          <p:cNvSpPr/>
          <p:nvPr>
            <p:ph type="pic" sz="half" idx="14"/>
          </p:nvPr>
        </p:nvSpPr>
        <p:spPr>
          <a:xfrm>
            <a:off x="7112000" y="1536700"/>
            <a:ext cx="5486400" cy="7797800"/>
          </a:xfrm>
          <a:prstGeom prst="rect">
            <a:avLst/>
          </a:prstGeom>
        </p:spPr>
        <p:txBody>
          <a:bodyPr lIns="91439" tIns="45719" rIns="91439" bIns="45719">
            <a:noAutofit/>
          </a:bodyPr>
          <a:lstStyle/>
          <a:p>
            <a:pPr/>
          </a:p>
        </p:txBody>
      </p:sp>
      <p:sp>
        <p:nvSpPr>
          <p:cNvPr id="93" name="Title Text"/>
          <p:cNvSpPr txBox="1"/>
          <p:nvPr>
            <p:ph type="title"/>
          </p:nvPr>
        </p:nvSpPr>
        <p:spPr>
          <a:xfrm>
            <a:off x="406400" y="1536700"/>
            <a:ext cx="6299200" cy="723900"/>
          </a:xfrm>
          <a:prstGeom prst="rect">
            <a:avLst/>
          </a:prstGeom>
        </p:spPr>
        <p:txBody>
          <a:bodyPr/>
          <a:lstStyle/>
          <a:p>
            <a:pPr/>
            <a:r>
              <a:t>Title Text</a:t>
            </a:r>
          </a:p>
        </p:txBody>
      </p:sp>
      <p:sp>
        <p:nvSpPr>
          <p:cNvPr id="94" name="Body Level One…"/>
          <p:cNvSpPr txBox="1"/>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tif"/></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t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hyperlink" Target="https://github.com/kbranigan/cJSON"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2.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3.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code.google.com/archive/p/crypto-js/"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jpeg"/></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www.literatecode.com/aes256"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0.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blog.npmjs.org/post/180565383195/details-about-the-event-stream-incident" TargetMode="Externa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1.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2.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3.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14.png"/><Relationship Id="rId4" Type="http://schemas.openxmlformats.org/officeDocument/2006/relationships/hyperlink" Target="https://nvd.nist.gov/vuln/full-listing/2019/3" TargetMode="Externa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15.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2.xml"/><Relationship Id="rId3" Type="http://schemas.openxmlformats.org/officeDocument/2006/relationships/image" Target="../media/image5.jpeg"/></Relationships>

</file>

<file path=ppt/slides/_rels/slide4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3.xml"/><Relationship Id="rId3" Type="http://schemas.openxmlformats.org/officeDocument/2006/relationships/image" Target="../media/image5.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16.png"/></Relationships>

</file>

<file path=ppt/slides/_rels/slide5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7.png"/></Relationships>

</file>

<file path=ppt/slides/_rels/slide5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1.xml"/><Relationship Id="rId3" Type="http://schemas.openxmlformats.org/officeDocument/2006/relationships/hyperlink" Target="mailto:sec-princess@unroutable.me" TargetMode="External"/><Relationship Id="rId4" Type="http://schemas.openxmlformats.org/officeDocument/2006/relationships/image" Target="../media/image6.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ubtitle 2"/>
          <p:cNvSpPr txBox="1"/>
          <p:nvPr>
            <p:ph type="subTitle" sz="half" idx="1"/>
          </p:nvPr>
        </p:nvSpPr>
        <p:spPr>
          <a:xfrm>
            <a:off x="406400" y="2014712"/>
            <a:ext cx="12192000" cy="4055888"/>
          </a:xfrm>
          <a:prstGeom prst="rect">
            <a:avLst/>
          </a:prstGeom>
        </p:spPr>
        <p:txBody>
          <a:bodyPr/>
          <a:lstStyle/>
          <a:p>
            <a:pPr/>
          </a:p>
          <a:p>
            <a:pPr/>
            <a:r>
              <a:t>Michaela (Miki) Demeter</a:t>
            </a:r>
          </a:p>
        </p:txBody>
      </p:sp>
      <p:pic>
        <p:nvPicPr>
          <p:cNvPr id="167" name="GSTV-SecJam-Slide-Miki_Demeter-4.18.2019.jpg" descr="GSTV-SecJam-Slide-Miki_Demeter-4.18.2019.jpg"/>
          <p:cNvPicPr>
            <a:picLocks noChangeAspect="1"/>
          </p:cNvPicPr>
          <p:nvPr/>
        </p:nvPicPr>
        <p:blipFill>
          <a:blip r:embed="rId2">
            <a:extLst/>
          </a:blip>
          <a:stretch>
            <a:fillRect/>
          </a:stretch>
        </p:blipFill>
        <p:spPr>
          <a:xfrm>
            <a:off x="-1" y="1219200"/>
            <a:ext cx="13004801" cy="7315200"/>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Title 4"/>
          <p:cNvSpPr txBox="1"/>
          <p:nvPr>
            <p:ph type="ctrTitle"/>
          </p:nvPr>
        </p:nvSpPr>
        <p:spPr>
          <a:prstGeom prst="rect">
            <a:avLst/>
          </a:prstGeom>
        </p:spPr>
        <p:txBody>
          <a:bodyPr/>
          <a:lstStyle/>
          <a:p>
            <a:pPr defTabSz="303783">
              <a:defRPr sz="8839">
                <a:solidFill>
                  <a:srgbClr val="A6AAA9"/>
                </a:solidFill>
              </a:defRPr>
            </a:pPr>
            <a:r>
              <a:t>How do I choose </a:t>
            </a:r>
            <a:br/>
            <a:r>
              <a:t>SeCURE Open Source Packages?</a:t>
            </a:r>
          </a:p>
        </p:txBody>
      </p:sp>
      <p:sp>
        <p:nvSpPr>
          <p:cNvPr id="208" name="Slide Number Placeholder 2"/>
          <p:cNvSpPr txBox="1"/>
          <p:nvPr>
            <p:ph type="sldNum" sz="quarter" idx="4294967295"/>
          </p:nvPr>
        </p:nvSpPr>
        <p:spPr>
          <a:xfrm>
            <a:off x="12194440" y="431800"/>
            <a:ext cx="406898"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Before You start looking at code or Dev practices"/>
          <p:cNvSpPr txBox="1"/>
          <p:nvPr>
            <p:ph type="title"/>
          </p:nvPr>
        </p:nvSpPr>
        <p:spPr>
          <a:prstGeom prst="rect">
            <a:avLst/>
          </a:prstGeom>
        </p:spPr>
        <p:txBody>
          <a:bodyPr/>
          <a:lstStyle>
            <a:lvl1pPr defTabSz="467359">
              <a:spcBef>
                <a:spcPts val="2200"/>
              </a:spcBef>
              <a:defRPr sz="4800">
                <a:solidFill>
                  <a:srgbClr val="838787"/>
                </a:solidFill>
              </a:defRPr>
            </a:lvl1pPr>
          </a:lstStyle>
          <a:p>
            <a:pPr/>
            <a:r>
              <a:t>Before You start looking at code or Dev practices</a:t>
            </a:r>
          </a:p>
        </p:txBody>
      </p:sp>
      <p:sp>
        <p:nvSpPr>
          <p:cNvPr id="213" name="Choose your repository…"/>
          <p:cNvSpPr txBox="1"/>
          <p:nvPr>
            <p:ph type="body" idx="1"/>
          </p:nvPr>
        </p:nvSpPr>
        <p:spPr>
          <a:prstGeom prst="rect">
            <a:avLst/>
          </a:prstGeom>
        </p:spPr>
        <p:txBody>
          <a:bodyPr/>
          <a:lstStyle/>
          <a:p>
            <a:pPr/>
            <a:r>
              <a:t>Choose your repository</a:t>
            </a:r>
          </a:p>
          <a:p>
            <a:pPr/>
            <a:r>
              <a:t>Look at the license</a:t>
            </a:r>
          </a:p>
          <a:p>
            <a:pPr lvl="1"/>
            <a:r>
              <a:t>Is it compatible</a:t>
            </a:r>
          </a:p>
          <a:p>
            <a:pPr lvl="1"/>
            <a:r>
              <a:t>Is there a license at all</a:t>
            </a:r>
          </a:p>
          <a:p>
            <a:pPr/>
          </a:p>
          <a:p>
            <a:pPr marL="0" indent="0" algn="ctr">
              <a:buClrTx/>
              <a:buSzTx/>
              <a:buFontTx/>
              <a:buNone/>
              <a:defRPr b="1">
                <a:latin typeface="Avenir Next"/>
                <a:ea typeface="Avenir Next"/>
                <a:cs typeface="Avenir Next"/>
                <a:sym typeface="Avenir Next"/>
              </a:defRPr>
            </a:pPr>
            <a:r>
              <a:t>If this fails you won’t need worry about the rest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Title 1"/>
          <p:cNvSpPr txBox="1"/>
          <p:nvPr>
            <p:ph type="ctrTitle"/>
          </p:nvPr>
        </p:nvSpPr>
        <p:spPr>
          <a:prstGeom prst="rect">
            <a:avLst/>
          </a:prstGeom>
        </p:spPr>
        <p:txBody>
          <a:bodyPr/>
          <a:lstStyle/>
          <a:p>
            <a:pPr defTabSz="233679">
              <a:defRPr sz="6800">
                <a:solidFill>
                  <a:srgbClr val="C3D600">
                    <a:alpha val="90000"/>
                  </a:srgbClr>
                </a:solidFill>
              </a:defRPr>
            </a:pPr>
            <a:r>
              <a:rPr>
                <a:solidFill>
                  <a:srgbClr val="A6AAA9"/>
                </a:solidFill>
              </a:rPr>
              <a:t>Step 1:</a:t>
            </a:r>
            <a:br>
              <a:rPr>
                <a:solidFill>
                  <a:srgbClr val="A6AAA9"/>
                </a:solidFill>
              </a:rPr>
            </a:br>
            <a:r>
              <a:rPr>
                <a:solidFill>
                  <a:srgbClr val="FFFFFF">
                    <a:alpha val="90000"/>
                  </a:srgbClr>
                </a:solidFill>
              </a:rPr>
              <a:t>Take a look</a:t>
            </a:r>
            <a:br>
              <a:rPr>
                <a:solidFill>
                  <a:srgbClr val="FFFFFF">
                    <a:alpha val="90000"/>
                  </a:srgbClr>
                </a:solidFill>
              </a:rPr>
            </a:br>
            <a:r>
              <a:rPr>
                <a:solidFill>
                  <a:srgbClr val="FFFFFF">
                    <a:alpha val="90000"/>
                  </a:srgbClr>
                </a:solidFill>
              </a:rPr>
              <a:t>first look</a:t>
            </a:r>
          </a:p>
        </p:txBody>
      </p:sp>
      <p:pic>
        <p:nvPicPr>
          <p:cNvPr id="218" name="Image" descr="Image"/>
          <p:cNvPicPr>
            <a:picLocks noChangeAspect="1"/>
          </p:cNvPicPr>
          <p:nvPr/>
        </p:nvPicPr>
        <p:blipFill>
          <a:blip r:embed="rId3">
            <a:extLst/>
          </a:blip>
          <a:stretch>
            <a:fillRect/>
          </a:stretch>
        </p:blipFill>
        <p:spPr>
          <a:xfrm>
            <a:off x="3526705" y="1256355"/>
            <a:ext cx="5951390" cy="4097375"/>
          </a:xfrm>
          <a:prstGeom prst="rect">
            <a:avLst/>
          </a:prstGeom>
          <a:ln w="12700">
            <a:miter lim="400000"/>
          </a:ln>
        </p:spPr>
      </p:pic>
      <p:sp>
        <p:nvSpPr>
          <p:cNvPr id="219" name="https://clipartxtras.com/categories/view/24dc10f8c0e963e9168b2fcab20d51d21feb8bff/take-a-look-clipart.html"/>
          <p:cNvSpPr txBox="1"/>
          <p:nvPr/>
        </p:nvSpPr>
        <p:spPr>
          <a:xfrm>
            <a:off x="242288" y="9108754"/>
            <a:ext cx="9348877"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https://clipartxtras.com/categories/view/24dc10f8c0e963e9168b2fcab20d51d21feb8bff/take-a-look-clipart.html</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23" name="Title 2"/>
          <p:cNvSpPr txBox="1"/>
          <p:nvPr>
            <p:ph type="title"/>
          </p:nvPr>
        </p:nvSpPr>
        <p:spPr>
          <a:prstGeom prst="rect">
            <a:avLst/>
          </a:prstGeom>
        </p:spPr>
        <p:txBody>
          <a:bodyPr/>
          <a:lstStyle>
            <a:lvl1pPr defTabSz="338835">
              <a:defRPr sz="9860">
                <a:solidFill>
                  <a:srgbClr val="A6AAA9"/>
                </a:solidFill>
              </a:defRPr>
            </a:lvl1pPr>
          </a:lstStyle>
          <a:p>
            <a:pPr/>
            <a:r>
              <a:t>Some Key Questions for a First Look at a New Package</a:t>
            </a:r>
          </a:p>
        </p:txBody>
      </p:sp>
      <p:sp>
        <p:nvSpPr>
          <p:cNvPr id="224" name="Content Placeholder 3"/>
          <p:cNvSpPr txBox="1"/>
          <p:nvPr>
            <p:ph type="body" idx="1"/>
          </p:nvPr>
        </p:nvSpPr>
        <p:spPr>
          <a:xfrm>
            <a:off x="406400" y="1078895"/>
            <a:ext cx="12192000" cy="4991705"/>
          </a:xfrm>
          <a:prstGeom prst="rect">
            <a:avLst/>
          </a:prstGeom>
        </p:spPr>
        <p:txBody>
          <a:bodyPr/>
          <a:lstStyle/>
          <a:p>
            <a:pPr marL="430911" indent="-298323" defTabSz="338835">
              <a:spcBef>
                <a:spcPts val="1300"/>
              </a:spcBef>
              <a:buSzPct val="100000"/>
              <a:buFont typeface="Arial"/>
              <a:buChar char="•"/>
              <a:defRPr sz="2784"/>
            </a:pPr>
            <a:r>
              <a:t>read the readme,,or any other readily available introductory information?</a:t>
            </a:r>
          </a:p>
          <a:p>
            <a:pPr marL="430911" indent="-298323" defTabSz="338835">
              <a:spcBef>
                <a:spcPts val="1300"/>
              </a:spcBef>
              <a:buSzPct val="100000"/>
              <a:buFont typeface="Arial"/>
              <a:buChar char="•"/>
              <a:defRPr sz="2784"/>
            </a:pPr>
            <a:r>
              <a:t>Does this code appear to be held to good software development standards?</a:t>
            </a:r>
          </a:p>
          <a:p>
            <a:pPr marL="430911" indent="-298323" defTabSz="338835">
              <a:spcBef>
                <a:spcPts val="1300"/>
              </a:spcBef>
              <a:buSzPct val="100000"/>
              <a:buFont typeface="Arial"/>
              <a:buChar char="•"/>
              <a:defRPr sz="2784"/>
            </a:pPr>
            <a:r>
              <a:t>Is this code used professionally or is it a hobby project?</a:t>
            </a:r>
          </a:p>
          <a:p>
            <a:pPr marL="430911" indent="-298323" defTabSz="338835">
              <a:spcBef>
                <a:spcPts val="1300"/>
              </a:spcBef>
              <a:buSzPct val="100000"/>
              <a:buFont typeface="Arial"/>
              <a:buChar char="•"/>
              <a:defRPr sz="2784"/>
            </a:pPr>
            <a:r>
              <a:t>Are there any signs that there are known issues with this code?</a:t>
            </a:r>
          </a:p>
          <a:p>
            <a:pPr marL="430911" indent="-298323" defTabSz="338835">
              <a:spcBef>
                <a:spcPts val="1300"/>
              </a:spcBef>
              <a:buSzPct val="100000"/>
              <a:buFont typeface="Arial"/>
              <a:buChar char="•"/>
              <a:defRPr sz="2784"/>
            </a:pPr>
            <a:r>
              <a:t>Does this code only solve one use case or is it robust enough for other use cases?</a:t>
            </a:r>
          </a:p>
          <a:p>
            <a:pPr marL="430911" indent="-298323" defTabSz="338835">
              <a:spcBef>
                <a:spcPts val="1300"/>
              </a:spcBef>
              <a:buSzPct val="100000"/>
              <a:buFont typeface="Arial"/>
              <a:buChar char="•"/>
              <a:defRPr sz="2784"/>
            </a:pPr>
            <a:r>
              <a:t>Is this code active or an archive essentially abandoned?</a:t>
            </a:r>
          </a:p>
          <a:p>
            <a:pPr marL="430911" indent="-298323" defTabSz="338835">
              <a:spcBef>
                <a:spcPts val="1300"/>
              </a:spcBef>
              <a:buSzPct val="100000"/>
              <a:buFont typeface="Arial"/>
              <a:buChar char="•"/>
              <a:defRPr sz="2784"/>
            </a:pPr>
          </a:p>
          <a:p>
            <a:pPr indent="132587" defTabSz="338835">
              <a:spcBef>
                <a:spcPts val="1300"/>
              </a:spcBef>
              <a:defRPr sz="2784"/>
            </a:pPr>
            <a:r>
              <a:t>Look for </a:t>
            </a:r>
            <a:r>
              <a:rPr>
                <a:solidFill>
                  <a:srgbClr val="FFFFFF"/>
                </a:solidFill>
              </a:rPr>
              <a:t>warning signs</a:t>
            </a:r>
            <a:r>
              <a: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26" name="Title 3"/>
          <p:cNvSpPr txBox="1"/>
          <p:nvPr>
            <p:ph type="title"/>
          </p:nvPr>
        </p:nvSpPr>
        <p:spPr>
          <a:prstGeom prst="rect">
            <a:avLst/>
          </a:prstGeom>
        </p:spPr>
        <p:txBody>
          <a:bodyPr/>
          <a:lstStyle>
            <a:lvl1pPr defTabSz="519937">
              <a:defRPr sz="15130">
                <a:solidFill>
                  <a:srgbClr val="A6AAA9"/>
                </a:solidFill>
              </a:defRPr>
            </a:lvl1pPr>
          </a:lstStyle>
          <a:p>
            <a:pPr/>
            <a:r>
              <a:t>In other words…</a:t>
            </a:r>
          </a:p>
        </p:txBody>
      </p:sp>
      <p:sp>
        <p:nvSpPr>
          <p:cNvPr id="227" name="Content Placeholder 1"/>
          <p:cNvSpPr txBox="1"/>
          <p:nvPr>
            <p:ph type="body" sz="quarter" idx="1"/>
          </p:nvPr>
        </p:nvSpPr>
        <p:spPr>
          <a:xfrm>
            <a:off x="406400" y="3376212"/>
            <a:ext cx="12192000" cy="1803401"/>
          </a:xfrm>
          <a:prstGeom prst="rect">
            <a:avLst/>
          </a:prstGeom>
        </p:spPr>
        <p:txBody>
          <a:bodyPr/>
          <a:lstStyle>
            <a:lvl1pPr defTabSz="368045">
              <a:spcBef>
                <a:spcPts val="1400"/>
              </a:spcBef>
              <a:defRPr sz="11466"/>
            </a:lvl1pPr>
          </a:lstStyle>
          <a:p>
            <a:pPr/>
            <a:r>
              <a:t>Is it            ?</a:t>
            </a:r>
          </a:p>
        </p:txBody>
      </p:sp>
      <p:pic>
        <p:nvPicPr>
          <p:cNvPr id="228" name="Shape 173" descr="Shape 173"/>
          <p:cNvPicPr>
            <a:picLocks noChangeAspect="1"/>
          </p:cNvPicPr>
          <p:nvPr/>
        </p:nvPicPr>
        <p:blipFill>
          <a:blip r:embed="rId3">
            <a:extLst/>
          </a:blip>
          <a:stretch>
            <a:fillRect/>
          </a:stretch>
        </p:blipFill>
        <p:spPr>
          <a:xfrm>
            <a:off x="5710620" y="2491317"/>
            <a:ext cx="3851057" cy="357319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Title 1"/>
          <p:cNvSpPr txBox="1"/>
          <p:nvPr>
            <p:ph type="ctrTitle"/>
          </p:nvPr>
        </p:nvSpPr>
        <p:spPr>
          <a:prstGeom prst="rect">
            <a:avLst/>
          </a:prstGeom>
        </p:spPr>
        <p:txBody>
          <a:bodyPr/>
          <a:lstStyle>
            <a:lvl1pPr algn="ctr" defTabSz="350520">
              <a:defRPr sz="10200">
                <a:solidFill>
                  <a:srgbClr val="A6AAA9"/>
                </a:solidFill>
              </a:defRPr>
            </a:lvl1pPr>
          </a:lstStyle>
          <a:p>
            <a:pPr/>
            <a:r>
              <a:t>Let’s look at some warning signs</a:t>
            </a:r>
          </a:p>
        </p:txBody>
      </p:sp>
      <p:pic>
        <p:nvPicPr>
          <p:cNvPr id="233" name="Image" descr="Image"/>
          <p:cNvPicPr>
            <a:picLocks noChangeAspect="1"/>
          </p:cNvPicPr>
          <p:nvPr/>
        </p:nvPicPr>
        <p:blipFill>
          <a:blip r:embed="rId3">
            <a:extLst/>
          </a:blip>
          <a:stretch>
            <a:fillRect/>
          </a:stretch>
        </p:blipFill>
        <p:spPr>
          <a:xfrm>
            <a:off x="4223742" y="733111"/>
            <a:ext cx="4557316" cy="4557317"/>
          </a:xfrm>
          <a:prstGeom prst="rect">
            <a:avLst/>
          </a:prstGeom>
          <a:ln w="12700">
            <a:miter lim="400000"/>
          </a:ln>
        </p:spPr>
      </p:pic>
      <p:sp>
        <p:nvSpPr>
          <p:cNvPr id="234" name="http://chittagongit.com/icon/high-risk-icon-21.html"/>
          <p:cNvSpPr txBox="1"/>
          <p:nvPr/>
        </p:nvSpPr>
        <p:spPr>
          <a:xfrm>
            <a:off x="124605" y="9087484"/>
            <a:ext cx="4289934"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http://chittagongit.com/icon/high-risk-icon-21.html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38" name="Title 3"/>
          <p:cNvSpPr txBox="1"/>
          <p:nvPr>
            <p:ph type="title"/>
          </p:nvPr>
        </p:nvSpPr>
        <p:spPr>
          <a:xfrm>
            <a:off x="149626" y="6622556"/>
            <a:ext cx="12192001" cy="2705101"/>
          </a:xfrm>
          <a:prstGeom prst="rect">
            <a:avLst/>
          </a:prstGeom>
        </p:spPr>
        <p:txBody>
          <a:bodyPr/>
          <a:lstStyle/>
          <a:p>
            <a:pPr defTabSz="350520">
              <a:defRPr sz="10200">
                <a:solidFill>
                  <a:srgbClr val="A6AAA9"/>
                </a:solidFill>
              </a:defRPr>
            </a:pPr>
            <a:r>
              <a:t>Even the developers say to </a:t>
            </a:r>
            <a:r>
              <a:rPr>
                <a:solidFill>
                  <a:srgbClr val="FFFFFF"/>
                </a:solidFill>
              </a:rPr>
              <a:t>use something else</a:t>
            </a:r>
            <a:r>
              <a:t>…</a:t>
            </a:r>
          </a:p>
        </p:txBody>
      </p:sp>
      <p:sp>
        <p:nvSpPr>
          <p:cNvPr id="239" name="Rounded Rectangle"/>
          <p:cNvSpPr/>
          <p:nvPr/>
        </p:nvSpPr>
        <p:spPr>
          <a:xfrm>
            <a:off x="3212034" y="971379"/>
            <a:ext cx="6555870" cy="3926883"/>
          </a:xfrm>
          <a:prstGeom prst="roundRect">
            <a:avLst>
              <a:gd name="adj" fmla="val 17320"/>
            </a:avLst>
          </a:prstGeom>
          <a:ln w="25400">
            <a:solidFill>
              <a:srgbClr val="A6AAA9"/>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40" name="“use TweetNaCl.js (a TweetNaCl port to JavaScript) rather than this implementation, which is more likely to perform in constant time and has likely seen more eyes for review/audits.”"/>
          <p:cNvSpPr txBox="1"/>
          <p:nvPr/>
        </p:nvSpPr>
        <p:spPr>
          <a:xfrm>
            <a:off x="3411243" y="1193396"/>
            <a:ext cx="6394223" cy="34828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p>
            <a:pPr>
              <a:defRPr sz="3200">
                <a:solidFill>
                  <a:srgbClr val="A6AAA9"/>
                </a:solidFill>
              </a:defRPr>
            </a:pPr>
            <a:r>
              <a:t>“</a:t>
            </a:r>
            <a:r>
              <a:rPr>
                <a:solidFill>
                  <a:schemeClr val="accent4"/>
                </a:solidFill>
              </a:rPr>
              <a:t>use TweetNaCl.js</a:t>
            </a:r>
            <a:r>
              <a:t> (a TweetNaCl port to JavaScript) rather than this implementation, which is more likely to perform in constant time and has likely seen more eyes for review/audits.”</a:t>
            </a:r>
          </a:p>
        </p:txBody>
      </p:sp>
      <p:sp>
        <p:nvSpPr>
          <p:cNvPr id="241" name="https://github.com/andi506/crypto-js"/>
          <p:cNvSpPr txBox="1"/>
          <p:nvPr/>
        </p:nvSpPr>
        <p:spPr>
          <a:xfrm>
            <a:off x="3270720" y="4967255"/>
            <a:ext cx="6675269" cy="109829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sz="3000">
                <a:solidFill>
                  <a:srgbClr val="A6AAA9"/>
                </a:solidFill>
                <a:latin typeface="Muli"/>
                <a:ea typeface="Muli"/>
                <a:cs typeface="Muli"/>
                <a:sym typeface="Muli"/>
              </a:defRPr>
            </a:lvl1pPr>
          </a:lstStyle>
          <a:p>
            <a:pPr/>
            <a:r>
              <a:t>https://github.com/andi506/crypto-js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45" name="Title 3"/>
          <p:cNvSpPr txBox="1"/>
          <p:nvPr>
            <p:ph type="title"/>
          </p:nvPr>
        </p:nvSpPr>
        <p:spPr>
          <a:xfrm>
            <a:off x="149626" y="6622556"/>
            <a:ext cx="12192001" cy="2705101"/>
          </a:xfrm>
          <a:prstGeom prst="rect">
            <a:avLst/>
          </a:prstGeom>
        </p:spPr>
        <p:txBody>
          <a:bodyPr/>
          <a:lstStyle/>
          <a:p>
            <a:pPr algn="ctr" defTabSz="350520">
              <a:defRPr sz="10200">
                <a:solidFill>
                  <a:srgbClr val="A6AAA9"/>
                </a:solidFill>
              </a:defRPr>
            </a:pPr>
            <a:r>
              <a:t>READ CAREFULLY &amp; </a:t>
            </a:r>
            <a:r>
              <a:rPr>
                <a:solidFill>
                  <a:srgbClr val="FFFFFF"/>
                </a:solidFill>
              </a:rPr>
              <a:t>use something else</a:t>
            </a:r>
            <a:r>
              <a:t>…</a:t>
            </a:r>
          </a:p>
        </p:txBody>
      </p:sp>
      <p:grpSp>
        <p:nvGrpSpPr>
          <p:cNvPr id="248" name="Group"/>
          <p:cNvGrpSpPr/>
          <p:nvPr/>
        </p:nvGrpSpPr>
        <p:grpSpPr>
          <a:xfrm>
            <a:off x="3744410" y="727769"/>
            <a:ext cx="5515980" cy="3678659"/>
            <a:chOff x="0" y="0"/>
            <a:chExt cx="5515978" cy="3678658"/>
          </a:xfrm>
        </p:grpSpPr>
        <p:sp>
          <p:nvSpPr>
            <p:cNvPr id="246" name="Rounded Rectangle"/>
            <p:cNvSpPr/>
            <p:nvPr/>
          </p:nvSpPr>
          <p:spPr>
            <a:xfrm>
              <a:off x="0" y="0"/>
              <a:ext cx="5515979" cy="3678659"/>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81FFF9"/>
                  </a:solidFill>
                  <a:latin typeface="+mn-lt"/>
                  <a:ea typeface="+mn-ea"/>
                  <a:cs typeface="+mn-cs"/>
                  <a:sym typeface="DIN Condensed"/>
                </a:defRPr>
              </a:pPr>
            </a:p>
          </p:txBody>
        </p:sp>
        <p:sp>
          <p:nvSpPr>
            <p:cNvPr id="247" name="*****************DISCLAIMER******************…"/>
            <p:cNvSpPr txBox="1"/>
            <p:nvPr/>
          </p:nvSpPr>
          <p:spPr>
            <a:xfrm>
              <a:off x="179578" y="560241"/>
              <a:ext cx="5156823" cy="25581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p>
              <a:pPr>
                <a:defRPr>
                  <a:solidFill>
                    <a:srgbClr val="003C71"/>
                  </a:solidFill>
                  <a:latin typeface="Muli"/>
                  <a:ea typeface="Muli"/>
                  <a:cs typeface="Muli"/>
                  <a:sym typeface="Muli"/>
                </a:defRPr>
              </a:pPr>
              <a:r>
                <a:t>*</a:t>
              </a:r>
              <a:r>
                <a:rPr>
                  <a:solidFill>
                    <a:srgbClr val="A6AAA9"/>
                  </a:solidFill>
                </a:rPr>
                <a:t>****************DISCLAIMER******************</a:t>
              </a:r>
              <a:endParaRPr>
                <a:solidFill>
                  <a:srgbClr val="A6AAA9"/>
                </a:solidFill>
              </a:endParaRPr>
            </a:p>
            <a:p>
              <a:pPr>
                <a:defRPr>
                  <a:solidFill>
                    <a:srgbClr val="003C71"/>
                  </a:solidFill>
                  <a:latin typeface="Muli"/>
                  <a:ea typeface="Muli"/>
                  <a:cs typeface="Muli"/>
                  <a:sym typeface="Muli"/>
                </a:defRPr>
              </a:pPr>
              <a:r>
                <a:rPr>
                  <a:solidFill>
                    <a:srgbClr val="A6AAA9"/>
                  </a:solidFill>
                </a:rPr>
                <a:t>This code is reference software only and is not feature complete</a:t>
              </a:r>
              <a:r>
                <a:t>. </a:t>
              </a:r>
              <a:r>
                <a:rPr b="1">
                  <a:solidFill>
                    <a:srgbClr val="FFFFFF"/>
                  </a:solidFill>
                </a:rPr>
                <a:t>It should not be used in commercial products at this time.</a:t>
              </a:r>
              <a:r>
                <a:t> </a:t>
              </a:r>
              <a:r>
                <a:rPr>
                  <a:solidFill>
                    <a:srgbClr val="A6AAA9"/>
                  </a:solidFill>
                </a:rPr>
                <a:t>Intel makes no claims for the quality or completeness of this code.</a:t>
              </a:r>
            </a:p>
          </p:txBody>
        </p:sp>
      </p:grpSp>
      <p:sp>
        <p:nvSpPr>
          <p:cNvPr id="249" name="https://github.com/01org/IntelRackScaleArchitecture"/>
          <p:cNvSpPr txBox="1"/>
          <p:nvPr/>
        </p:nvSpPr>
        <p:spPr>
          <a:xfrm>
            <a:off x="3522761" y="4673600"/>
            <a:ext cx="5959278"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17999"/>
              </a:lnSpc>
              <a:spcBef>
                <a:spcPts val="0"/>
              </a:spcBef>
              <a:defRPr>
                <a:solidFill>
                  <a:srgbClr val="A6AAA9"/>
                </a:solidFill>
                <a:latin typeface="Muli"/>
                <a:ea typeface="Muli"/>
                <a:cs typeface="Muli"/>
                <a:sym typeface="Muli"/>
              </a:defRPr>
            </a:lvl1pPr>
          </a:lstStyle>
          <a:p>
            <a:pPr/>
            <a:r>
              <a:t>https://github.com/01org/IntelRackScaleArchitecture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Title 2"/>
          <p:cNvSpPr txBox="1"/>
          <p:nvPr>
            <p:ph type="title"/>
          </p:nvPr>
        </p:nvSpPr>
        <p:spPr>
          <a:xfrm>
            <a:off x="406400" y="6096147"/>
            <a:ext cx="12192000" cy="2463653"/>
          </a:xfrm>
          <a:prstGeom prst="rect">
            <a:avLst/>
          </a:prstGeom>
        </p:spPr>
        <p:txBody>
          <a:bodyPr/>
          <a:lstStyle>
            <a:lvl1pPr>
              <a:defRPr>
                <a:solidFill>
                  <a:srgbClr val="FFFFFF"/>
                </a:solidFill>
              </a:defRPr>
            </a:lvl1pPr>
          </a:lstStyle>
          <a:p>
            <a:pPr/>
            <a:r>
              <a:t>nice to know!!!!</a:t>
            </a:r>
          </a:p>
        </p:txBody>
      </p:sp>
      <p:sp>
        <p:nvSpPr>
          <p:cNvPr id="254" name="Rounded Rectangle"/>
          <p:cNvSpPr/>
          <p:nvPr/>
        </p:nvSpPr>
        <p:spPr>
          <a:xfrm>
            <a:off x="189181" y="1190319"/>
            <a:ext cx="12354561" cy="4192928"/>
          </a:xfrm>
          <a:prstGeom prst="roundRect">
            <a:avLst>
              <a:gd name="adj" fmla="val 16667"/>
            </a:avLst>
          </a:prstGeom>
          <a:ln w="25400">
            <a:solidFill>
              <a:srgbClr val="A6AAA9"/>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sp>
        <p:nvSpPr>
          <p:cNvPr id="255" name="“I didn’t write this code but I like it.”"/>
          <p:cNvSpPr txBox="1"/>
          <p:nvPr/>
        </p:nvSpPr>
        <p:spPr>
          <a:xfrm>
            <a:off x="393862" y="1939059"/>
            <a:ext cx="11945199" cy="2695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defRPr sz="7400">
                <a:solidFill>
                  <a:srgbClr val="A6AAA9"/>
                </a:solidFill>
              </a:defRPr>
            </a:lvl1pPr>
          </a:lstStyle>
          <a:p>
            <a:pPr/>
            <a:r>
              <a:t>“I didn’t write this code but I like it.” </a:t>
            </a:r>
          </a:p>
        </p:txBody>
      </p:sp>
      <p:sp>
        <p:nvSpPr>
          <p:cNvPr id="256" name="https://github.com/kbranigan/cJSON"/>
          <p:cNvSpPr txBox="1"/>
          <p:nvPr/>
        </p:nvSpPr>
        <p:spPr>
          <a:xfrm>
            <a:off x="3908387" y="4868760"/>
            <a:ext cx="5806679"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spcBef>
                <a:spcPts val="0"/>
              </a:spcBef>
              <a:defRPr sz="2800" u="sng">
                <a:solidFill>
                  <a:schemeClr val="accent1">
                    <a:hueOff val="-84091"/>
                    <a:satOff val="15316"/>
                    <a:lumOff val="24313"/>
                  </a:schemeClr>
                </a:solidFill>
                <a:latin typeface="Abadi MT Condensed Extra Bold"/>
                <a:ea typeface="Abadi MT Condensed Extra Bold"/>
                <a:cs typeface="Abadi MT Condensed Extra Bold"/>
                <a:sym typeface="Abadi MT Condensed Extra Bold"/>
                <a:hlinkClick r:id="rId3" invalidUrl="" action="" tgtFrame="" tooltip="" history="1" highlightClick="0" endSnd="0"/>
              </a:defRPr>
            </a:lvl1pPr>
          </a:lstStyle>
          <a:p>
            <a:pPr>
              <a:defRPr u="none">
                <a:solidFill>
                  <a:schemeClr val="accent1"/>
                </a:solidFill>
              </a:defRPr>
            </a:pPr>
            <a:r>
              <a:rPr u="sng">
                <a:solidFill>
                  <a:schemeClr val="accent1">
                    <a:hueOff val="-84091"/>
                    <a:satOff val="15316"/>
                    <a:lumOff val="24313"/>
                  </a:schemeClr>
                </a:solidFill>
                <a:hlinkClick r:id="rId3" invalidUrl="" action="" tgtFrame="" tooltip="" history="1" highlightClick="0" endSnd="0"/>
              </a:rPr>
              <a:t>https://github.com/kbranigan/cJSON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0" name="Shape 289" descr="Shape 289"/>
          <p:cNvPicPr>
            <a:picLocks noChangeAspect="1"/>
          </p:cNvPicPr>
          <p:nvPr/>
        </p:nvPicPr>
        <p:blipFill>
          <a:blip r:embed="rId3">
            <a:extLst/>
          </a:blip>
          <a:srcRect l="0" t="0" r="39893" b="58095"/>
          <a:stretch>
            <a:fillRect/>
          </a:stretch>
        </p:blipFill>
        <p:spPr>
          <a:xfrm>
            <a:off x="0" y="1219200"/>
            <a:ext cx="13004803" cy="6716053"/>
          </a:xfrm>
          <a:prstGeom prst="rect">
            <a:avLst/>
          </a:prstGeom>
          <a:ln w="12700">
            <a:miter lim="400000"/>
          </a:ln>
        </p:spPr>
      </p:pic>
      <p:sp>
        <p:nvSpPr>
          <p:cNvPr id="261" name="Oval 3"/>
          <p:cNvSpPr/>
          <p:nvPr/>
        </p:nvSpPr>
        <p:spPr>
          <a:xfrm>
            <a:off x="6452855" y="3981172"/>
            <a:ext cx="5396997" cy="1192108"/>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62" name="Oval 4"/>
          <p:cNvSpPr/>
          <p:nvPr/>
        </p:nvSpPr>
        <p:spPr>
          <a:xfrm>
            <a:off x="1040383" y="1712298"/>
            <a:ext cx="2427564" cy="915756"/>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63" name="Right Arrow 5"/>
          <p:cNvSpPr/>
          <p:nvPr/>
        </p:nvSpPr>
        <p:spPr>
          <a:xfrm rot="13982272">
            <a:off x="8871618" y="4984490"/>
            <a:ext cx="1358281" cy="679141"/>
          </a:xfrm>
          <a:prstGeom prst="rightArrow">
            <a:avLst>
              <a:gd name="adj1" fmla="val 50000"/>
              <a:gd name="adj2" fmla="val 50000"/>
            </a:avLst>
          </a:prstGeom>
          <a:solidFill>
            <a:srgbClr val="003C7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grpSp>
        <p:nvGrpSpPr>
          <p:cNvPr id="266" name="Rectangle 6"/>
          <p:cNvGrpSpPr/>
          <p:nvPr/>
        </p:nvGrpSpPr>
        <p:grpSpPr>
          <a:xfrm>
            <a:off x="8453119" y="5572421"/>
            <a:ext cx="4147088" cy="1654049"/>
            <a:chOff x="0" y="-21448"/>
            <a:chExt cx="4147086" cy="1654048"/>
          </a:xfrm>
        </p:grpSpPr>
        <p:sp>
          <p:nvSpPr>
            <p:cNvPr id="264" name="Rectangle"/>
            <p:cNvSpPr/>
            <p:nvPr/>
          </p:nvSpPr>
          <p:spPr>
            <a:xfrm>
              <a:off x="0" y="18062"/>
              <a:ext cx="4147087" cy="1575027"/>
            </a:xfrm>
            <a:prstGeom prst="rect">
              <a:avLst/>
            </a:prstGeom>
            <a:solidFill>
              <a:srgbClr val="003C71"/>
            </a:solidFill>
            <a:ln w="12700" cap="flat">
              <a:noFill/>
              <a:miter lim="400000"/>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65" name="Shut down in January 2016"/>
            <p:cNvSpPr txBox="1"/>
            <p:nvPr/>
          </p:nvSpPr>
          <p:spPr>
            <a:xfrm>
              <a:off x="0" y="-21449"/>
              <a:ext cx="4147087" cy="165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4400">
                  <a:solidFill>
                    <a:srgbClr val="FFFFFF"/>
                  </a:solidFill>
                </a:defRPr>
              </a:lvl1pPr>
            </a:lstStyle>
            <a:p>
              <a:pPr/>
              <a:r>
                <a:t>Shut down in January 2016</a:t>
              </a: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Choosing more secure  open source packages: Lessons from the Real world"/>
          <p:cNvSpPr txBox="1"/>
          <p:nvPr>
            <p:ph type="ctrTitle"/>
          </p:nvPr>
        </p:nvSpPr>
        <p:spPr>
          <a:prstGeom prst="rect">
            <a:avLst/>
          </a:prstGeom>
        </p:spPr>
        <p:txBody>
          <a:bodyPr/>
          <a:lstStyle/>
          <a:p>
            <a:pPr defTabSz="531622">
              <a:defRPr sz="6734">
                <a:solidFill>
                  <a:srgbClr val="FFFFFF"/>
                </a:solidFill>
              </a:defRPr>
            </a:pPr>
            <a:r>
              <a:t>Choosing more secure </a:t>
            </a:r>
            <a:br/>
            <a:r>
              <a:t>open source packages:</a:t>
            </a:r>
            <a:br/>
            <a:r>
              <a:t>Lessons from the Real world</a:t>
            </a:r>
          </a:p>
        </p:txBody>
      </p:sp>
      <p:sp>
        <p:nvSpPr>
          <p:cNvPr id="170" name="F5 Security Jam"/>
          <p:cNvSpPr txBox="1"/>
          <p:nvPr>
            <p:ph type="subTitle" sz="quarter" idx="1"/>
          </p:nvPr>
        </p:nvSpPr>
        <p:spPr>
          <a:prstGeom prst="rect">
            <a:avLst/>
          </a:prstGeom>
        </p:spPr>
        <p:txBody>
          <a:bodyPr/>
          <a:lstStyle>
            <a:lvl1pPr defTabSz="566674">
              <a:spcBef>
                <a:spcPts val="2200"/>
              </a:spcBef>
              <a:defRPr sz="5238"/>
            </a:lvl1pPr>
          </a:lstStyle>
          <a:p>
            <a:pPr/>
            <a:r>
              <a:t>F5 Security Jam</a:t>
            </a:r>
          </a:p>
        </p:txBody>
      </p:sp>
      <p:pic>
        <p:nvPicPr>
          <p:cNvPr id="171" name="f5-logo.png" descr="f5-logo.png"/>
          <p:cNvPicPr>
            <a:picLocks noChangeAspect="1"/>
          </p:cNvPicPr>
          <p:nvPr/>
        </p:nvPicPr>
        <p:blipFill>
          <a:blip r:embed="rId2">
            <a:extLst/>
          </a:blip>
          <a:stretch>
            <a:fillRect/>
          </a:stretch>
        </p:blipFill>
        <p:spPr>
          <a:xfrm>
            <a:off x="5619750" y="1135591"/>
            <a:ext cx="1765300" cy="17653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70" name="Title 2"/>
          <p:cNvSpPr txBox="1"/>
          <p:nvPr>
            <p:ph type="title"/>
          </p:nvPr>
        </p:nvSpPr>
        <p:spPr>
          <a:prstGeom prst="rect">
            <a:avLst/>
          </a:prstGeom>
        </p:spPr>
        <p:txBody>
          <a:bodyPr/>
          <a:lstStyle>
            <a:lvl1pPr>
              <a:defRPr sz="7600">
                <a:solidFill>
                  <a:srgbClr val="A6AAA9"/>
                </a:solidFill>
              </a:defRPr>
            </a:lvl1pPr>
          </a:lstStyle>
          <a:p>
            <a:pPr/>
            <a:r>
              <a:t>Does anyone really look to see what this means?</a:t>
            </a:r>
          </a:p>
        </p:txBody>
      </p:sp>
      <p:pic>
        <p:nvPicPr>
          <p:cNvPr id="271" name="Shape 150" descr="Shape 150"/>
          <p:cNvPicPr>
            <a:picLocks noChangeAspect="1"/>
          </p:cNvPicPr>
          <p:nvPr/>
        </p:nvPicPr>
        <p:blipFill>
          <a:blip r:embed="rId3">
            <a:extLst/>
          </a:blip>
          <a:stretch>
            <a:fillRect/>
          </a:stretch>
        </p:blipFill>
        <p:spPr>
          <a:xfrm>
            <a:off x="468233" y="276994"/>
            <a:ext cx="12310372" cy="557885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https://www.gograph.com/vector-clip-art/nope.html"/>
          <p:cNvSpPr txBox="1"/>
          <p:nvPr/>
        </p:nvSpPr>
        <p:spPr>
          <a:xfrm>
            <a:off x="182447" y="9268735"/>
            <a:ext cx="4378123"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https://www.gograph.com/vector-clip-art/nope.html</a:t>
            </a:r>
          </a:p>
        </p:txBody>
      </p:sp>
      <p:pic>
        <p:nvPicPr>
          <p:cNvPr id="276" name="Image" descr="Image"/>
          <p:cNvPicPr>
            <a:picLocks noChangeAspect="1"/>
          </p:cNvPicPr>
          <p:nvPr/>
        </p:nvPicPr>
        <p:blipFill>
          <a:blip r:embed="rId3">
            <a:extLst/>
          </a:blip>
          <a:stretch>
            <a:fillRect/>
          </a:stretch>
        </p:blipFill>
        <p:spPr>
          <a:xfrm rot="666200">
            <a:off x="2591216" y="2503362"/>
            <a:ext cx="6992048" cy="489443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80" name="Rounded Rectangle"/>
          <p:cNvSpPr/>
          <p:nvPr/>
        </p:nvSpPr>
        <p:spPr>
          <a:xfrm>
            <a:off x="385372" y="383704"/>
            <a:ext cx="7467794" cy="4627275"/>
          </a:xfrm>
          <a:prstGeom prst="roundRect">
            <a:avLst>
              <a:gd name="adj" fmla="val 16667"/>
            </a:avLst>
          </a:prstGeom>
          <a:ln w="25400">
            <a:solidFill>
              <a:srgbClr val="222222"/>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grpSp>
        <p:nvGrpSpPr>
          <p:cNvPr id="283" name="Group"/>
          <p:cNvGrpSpPr/>
          <p:nvPr/>
        </p:nvGrpSpPr>
        <p:grpSpPr>
          <a:xfrm>
            <a:off x="7936013" y="1020513"/>
            <a:ext cx="4905451" cy="3353657"/>
            <a:chOff x="0" y="0"/>
            <a:chExt cx="4905450" cy="3353655"/>
          </a:xfrm>
        </p:grpSpPr>
        <p:sp>
          <p:nvSpPr>
            <p:cNvPr id="281" name="Rounded Rectangle"/>
            <p:cNvSpPr/>
            <p:nvPr/>
          </p:nvSpPr>
          <p:spPr>
            <a:xfrm>
              <a:off x="0" y="0"/>
              <a:ext cx="4905451" cy="3353656"/>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82" name="“opencsv was developed in a couple of hours”"/>
            <p:cNvSpPr txBox="1"/>
            <p:nvPr/>
          </p:nvSpPr>
          <p:spPr>
            <a:xfrm>
              <a:off x="163711" y="602153"/>
              <a:ext cx="4578028" cy="21493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b="1" sz="4400">
                  <a:solidFill>
                    <a:srgbClr val="A6AAA9"/>
                  </a:solidFill>
                  <a:latin typeface="Helvetica"/>
                  <a:ea typeface="Helvetica"/>
                  <a:cs typeface="Helvetica"/>
                  <a:sym typeface="Helvetica"/>
                </a:defRPr>
              </a:lvl1pPr>
            </a:lstStyle>
            <a:p>
              <a:pPr/>
              <a:r>
                <a:t>“opencsv was developed in a couple of hours”</a:t>
              </a:r>
            </a:p>
          </p:txBody>
        </p:sp>
      </p:grpSp>
      <p:grpSp>
        <p:nvGrpSpPr>
          <p:cNvPr id="286" name="Group"/>
          <p:cNvGrpSpPr/>
          <p:nvPr/>
        </p:nvGrpSpPr>
        <p:grpSpPr>
          <a:xfrm>
            <a:off x="435343" y="553658"/>
            <a:ext cx="7226498" cy="4847979"/>
            <a:chOff x="0" y="0"/>
            <a:chExt cx="7226496" cy="4847977"/>
          </a:xfrm>
        </p:grpSpPr>
        <p:sp>
          <p:nvSpPr>
            <p:cNvPr id="284" name="“CryptoJS is a project that I enjoy and work on in my spare time, but unfortunately my 9-to-5 hasn't left me with as much free time as it used to. I'd still like to continue improving it in the future, but I can't say when that will be.”"/>
            <p:cNvSpPr txBox="1"/>
            <p:nvPr/>
          </p:nvSpPr>
          <p:spPr>
            <a:xfrm>
              <a:off x="175913" y="396461"/>
              <a:ext cx="7016026" cy="42194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3400">
                  <a:solidFill>
                    <a:srgbClr val="A6AAA9"/>
                  </a:solidFill>
                </a:defRPr>
              </a:lvl1pPr>
            </a:lstStyle>
            <a:p>
              <a:pPr/>
              <a:r>
                <a:t>“CryptoJS is a project that I enjoy and work on in my spare time, but unfortunately my 9-to-5 hasn't left me with as much free time as it used to. I'd still like to continue improving it in the future, but I can't say when that will be.”</a:t>
              </a:r>
            </a:p>
          </p:txBody>
        </p:sp>
        <p:sp>
          <p:nvSpPr>
            <p:cNvPr id="285" name="Rounded Rectangle"/>
            <p:cNvSpPr/>
            <p:nvPr/>
          </p:nvSpPr>
          <p:spPr>
            <a:xfrm>
              <a:off x="0" y="0"/>
              <a:ext cx="7226497" cy="484797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grpSp>
      <p:sp>
        <p:nvSpPr>
          <p:cNvPr id="287" name="https://code.google.com/archive/p/crypto-js/"/>
          <p:cNvSpPr txBox="1"/>
          <p:nvPr/>
        </p:nvSpPr>
        <p:spPr>
          <a:xfrm>
            <a:off x="664289" y="5495040"/>
            <a:ext cx="7269189"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t> </a:t>
            </a:r>
            <a:r>
              <a:rPr u="sng">
                <a:solidFill>
                  <a:schemeClr val="accent1">
                    <a:hueOff val="-84091"/>
                    <a:satOff val="15316"/>
                    <a:lumOff val="24313"/>
                  </a:schemeClr>
                </a:solidFill>
                <a:hlinkClick r:id="rId3" invalidUrl="" action="" tgtFrame="" tooltip="" history="1" highlightClick="0" endSnd="0"/>
              </a:rPr>
              <a:t> https://code.google.com/archive/p/crypto-js/ </a:t>
            </a:r>
          </a:p>
        </p:txBody>
      </p:sp>
      <p:sp>
        <p:nvSpPr>
          <p:cNvPr id="288" name="http://opencsv.sourceforge.net/"/>
          <p:cNvSpPr txBox="1"/>
          <p:nvPr/>
        </p:nvSpPr>
        <p:spPr>
          <a:xfrm>
            <a:off x="8290013" y="4635500"/>
            <a:ext cx="4197452"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200">
                <a:solidFill>
                  <a:schemeClr val="accent1">
                    <a:hueOff val="-84091"/>
                    <a:satOff val="15316"/>
                    <a:lumOff val="24313"/>
                  </a:schemeClr>
                </a:solidFill>
              </a:defRPr>
            </a:lvl1pPr>
          </a:lstStyle>
          <a:p>
            <a:pPr/>
            <a:r>
              <a:t>http://opencsv.sourceforge.net/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292" name="Image Gallery" descr="Image Gallery"/>
          <p:cNvPicPr>
            <a:picLocks noChangeAspect="1"/>
          </p:cNvPicPr>
          <p:nvPr/>
        </p:nvPicPr>
        <p:blipFill>
          <a:blip r:embed="rId3">
            <a:extLst/>
          </a:blip>
          <a:srcRect l="0" t="5277" r="0" b="5277"/>
          <a:stretch>
            <a:fillRect/>
          </a:stretch>
        </p:blipFill>
        <p:spPr>
          <a:xfrm>
            <a:off x="406400" y="546100"/>
            <a:ext cx="12192000" cy="81788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298" name="Group"/>
          <p:cNvGrpSpPr/>
          <p:nvPr/>
        </p:nvGrpSpPr>
        <p:grpSpPr>
          <a:xfrm>
            <a:off x="2782585" y="914752"/>
            <a:ext cx="8094368" cy="4748808"/>
            <a:chOff x="0" y="0"/>
            <a:chExt cx="8094367" cy="4748807"/>
          </a:xfrm>
        </p:grpSpPr>
        <p:sp>
          <p:nvSpPr>
            <p:cNvPr id="296" name="Rounded Rectangle"/>
            <p:cNvSpPr/>
            <p:nvPr/>
          </p:nvSpPr>
          <p:spPr>
            <a:xfrm>
              <a:off x="0" y="0"/>
              <a:ext cx="8094368" cy="474880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97" name="“[This code is] slower and more subjective to side-channel attacks by nature”"/>
            <p:cNvSpPr txBox="1"/>
            <p:nvPr/>
          </p:nvSpPr>
          <p:spPr>
            <a:xfrm>
              <a:off x="231818" y="505979"/>
              <a:ext cx="7630732" cy="37368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5200">
                  <a:solidFill>
                    <a:srgbClr val="A6AAA9"/>
                  </a:solidFill>
                </a:defRPr>
              </a:lvl1pPr>
            </a:lstStyle>
            <a:p>
              <a:pPr/>
              <a:r>
                <a:t>“[This code is] slower and more subjective to side-channel attacks by nature”</a:t>
              </a:r>
            </a:p>
          </p:txBody>
        </p:sp>
      </p:grpSp>
      <p:sp>
        <p:nvSpPr>
          <p:cNvPr id="299" name="http://www.literatecode.com/aes256"/>
          <p:cNvSpPr txBox="1"/>
          <p:nvPr/>
        </p:nvSpPr>
        <p:spPr>
          <a:xfrm>
            <a:off x="4135657" y="5652296"/>
            <a:ext cx="5826820"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rPr>
                <a:solidFill>
                  <a:schemeClr val="accent1">
                    <a:hueOff val="-84091"/>
                    <a:satOff val="15316"/>
                    <a:lumOff val="24313"/>
                  </a:schemeClr>
                </a:solidFill>
              </a:rPr>
              <a:t> </a:t>
            </a:r>
            <a:r>
              <a:rPr u="sng">
                <a:solidFill>
                  <a:schemeClr val="accent1">
                    <a:hueOff val="-84091"/>
                    <a:satOff val="15316"/>
                    <a:lumOff val="24313"/>
                  </a:schemeClr>
                </a:solidFill>
                <a:hlinkClick r:id="rId3" invalidUrl="" action="" tgtFrame="" tooltip="" history="1" highlightClick="0" endSnd="0"/>
              </a:rPr>
              <a:t>http://www.literatecode.com/aes256</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305" name="Group"/>
          <p:cNvGrpSpPr/>
          <p:nvPr/>
        </p:nvGrpSpPr>
        <p:grpSpPr>
          <a:xfrm>
            <a:off x="3296119" y="869675"/>
            <a:ext cx="6412561" cy="4317824"/>
            <a:chOff x="0" y="0"/>
            <a:chExt cx="6412560" cy="4317822"/>
          </a:xfrm>
        </p:grpSpPr>
        <p:sp>
          <p:nvSpPr>
            <p:cNvPr id="303" name="Rounded Rectangle"/>
            <p:cNvSpPr/>
            <p:nvPr/>
          </p:nvSpPr>
          <p:spPr>
            <a:xfrm>
              <a:off x="0" y="0"/>
              <a:ext cx="6412561" cy="4317823"/>
            </a:xfrm>
            <a:prstGeom prst="roundRect">
              <a:avLst>
                <a:gd name="adj" fmla="val 22509"/>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04" name="“cJSON aims to be the dumbest possible parser that you can get your job done with. ”"/>
            <p:cNvSpPr txBox="1"/>
            <p:nvPr/>
          </p:nvSpPr>
          <p:spPr>
            <a:xfrm>
              <a:off x="284655" y="507529"/>
              <a:ext cx="5843250" cy="330276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sz="4200">
                  <a:solidFill>
                    <a:srgbClr val="A6AAA9"/>
                  </a:solidFill>
                </a:defRPr>
              </a:lvl1pPr>
            </a:lstStyle>
            <a:p>
              <a:pPr/>
              <a:r>
                <a:t>“cJSON aims to be the dumbest possible parser that you can get your job done with. ”</a:t>
              </a:r>
            </a:p>
          </p:txBody>
        </p:sp>
      </p:grpSp>
      <p:sp>
        <p:nvSpPr>
          <p:cNvPr id="306" name="https://github.com/kbranigan/cJSON/commit/730209a718cc9bada631cea136d13017752720f5"/>
          <p:cNvSpPr txBox="1"/>
          <p:nvPr/>
        </p:nvSpPr>
        <p:spPr>
          <a:xfrm>
            <a:off x="789305" y="5575911"/>
            <a:ext cx="11426191"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1">
                    <a:hueOff val="-84091"/>
                    <a:satOff val="15316"/>
                    <a:lumOff val="24313"/>
                  </a:schemeClr>
                </a:solidFill>
              </a:defRPr>
            </a:lvl1pPr>
          </a:lstStyle>
          <a:p>
            <a:pPr/>
            <a:r>
              <a:t>https://github.com/kbranigan/cJSON/commit/730209a718cc9bada631cea136d13017752720f5</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10" name="Content Placeholder 3"/>
          <p:cNvSpPr txBox="1"/>
          <p:nvPr>
            <p:ph type="body" sz="quarter" idx="1"/>
          </p:nvPr>
        </p:nvSpPr>
        <p:spPr>
          <a:prstGeom prst="rect">
            <a:avLst/>
          </a:prstGeom>
        </p:spPr>
        <p:txBody>
          <a:bodyPr/>
          <a:lstStyle/>
          <a:p>
            <a:pPr/>
            <a:r>
              <a:t>What would we like to see?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4" name="Title 1"/>
          <p:cNvSpPr txBox="1"/>
          <p:nvPr>
            <p:ph type="ctrTitle"/>
          </p:nvPr>
        </p:nvSpPr>
        <p:spPr>
          <a:xfrm>
            <a:off x="406400" y="6432550"/>
            <a:ext cx="12192000" cy="2705100"/>
          </a:xfrm>
          <a:prstGeom prst="rect">
            <a:avLst/>
          </a:prstGeom>
        </p:spPr>
        <p:txBody>
          <a:bodyPr/>
          <a:lstStyle/>
          <a:p>
            <a:pPr defTabSz="233679">
              <a:defRPr sz="6800">
                <a:solidFill>
                  <a:srgbClr val="C3D600">
                    <a:alpha val="90000"/>
                  </a:srgbClr>
                </a:solidFill>
              </a:defRPr>
            </a:pPr>
            <a:r>
              <a:rPr>
                <a:solidFill>
                  <a:srgbClr val="A6AAA9"/>
                </a:solidFill>
              </a:rPr>
              <a:t>Step 2:</a:t>
            </a:r>
            <a:br>
              <a:rPr>
                <a:solidFill>
                  <a:srgbClr val="A6AAA9"/>
                </a:solidFill>
              </a:rPr>
            </a:br>
            <a:r>
              <a:rPr>
                <a:solidFill>
                  <a:srgbClr val="FFFFFF">
                    <a:alpha val="90000"/>
                  </a:srgbClr>
                </a:solidFill>
              </a:rPr>
              <a:t>Check the contributors and community</a:t>
            </a:r>
            <a:br>
              <a:rPr>
                <a:solidFill>
                  <a:srgbClr val="FFFFFF">
                    <a:alpha val="90000"/>
                  </a:srgbClr>
                </a:solidFill>
              </a:rPr>
            </a:br>
            <a:r>
              <a:rPr>
                <a:solidFill>
                  <a:srgbClr val="FFFFFF">
                    <a:alpha val="90000"/>
                  </a:srgbClr>
                </a:solidFill>
              </a:rPr>
              <a:t>contributors </a:t>
            </a:r>
            <a:br>
              <a:rPr>
                <a:solidFill>
                  <a:srgbClr val="FFFFFF">
                    <a:alpha val="90000"/>
                  </a:srgbClr>
                </a:solidFill>
              </a:rPr>
            </a:br>
            <a:r>
              <a:rPr>
                <a:solidFill>
                  <a:srgbClr val="FFFFFF">
                    <a:alpha val="90000"/>
                  </a:srgbClr>
                </a:solidFill>
              </a:rPr>
              <a:t>&amp; Activity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18" name="Shape 223"/>
          <p:cNvSpPr txBox="1"/>
          <p:nvPr>
            <p:ph type="title"/>
          </p:nvPr>
        </p:nvSpPr>
        <p:spPr>
          <a:xfrm>
            <a:off x="406400" y="6432550"/>
            <a:ext cx="12192000" cy="2705100"/>
          </a:xfrm>
          <a:prstGeom prst="rect">
            <a:avLst/>
          </a:prstGeom>
        </p:spPr>
        <p:txBody>
          <a:bodyPr lIns="130026" tIns="130026" rIns="130026" bIns="130026"/>
          <a:lstStyle>
            <a:lvl1pPr defTabSz="327152">
              <a:defRPr sz="9520">
                <a:solidFill>
                  <a:srgbClr val="A6AAA9"/>
                </a:solidFill>
              </a:defRPr>
            </a:lvl1pPr>
          </a:lstStyle>
          <a:p>
            <a:pPr/>
            <a:r>
              <a:t>Key questions about Contributors</a:t>
            </a:r>
          </a:p>
        </p:txBody>
      </p:sp>
      <p:sp>
        <p:nvSpPr>
          <p:cNvPr id="319" name="Shape 224"/>
          <p:cNvSpPr txBox="1"/>
          <p:nvPr>
            <p:ph type="body" idx="1"/>
          </p:nvPr>
        </p:nvSpPr>
        <p:spPr>
          <a:xfrm>
            <a:off x="406400" y="1050692"/>
            <a:ext cx="12192000" cy="5019908"/>
          </a:xfrm>
          <a:prstGeom prst="rect">
            <a:avLst/>
          </a:prstGeom>
        </p:spPr>
        <p:txBody>
          <a:bodyPr lIns="130026" tIns="130026" rIns="130026" bIns="130026"/>
          <a:lstStyle/>
          <a:p>
            <a:pPr marL="594455" indent="-413861" defTabSz="461518">
              <a:spcBef>
                <a:spcPts val="1800"/>
              </a:spcBef>
              <a:buSzPct val="100000"/>
              <a:buFont typeface="Courier New"/>
              <a:buChar char="o"/>
              <a:defRPr sz="3476"/>
            </a:pPr>
            <a:r>
              <a:t> How many </a:t>
            </a:r>
            <a:r>
              <a:rPr>
                <a:solidFill>
                  <a:srgbClr val="FFFFFF"/>
                </a:solidFill>
              </a:rPr>
              <a:t>active</a:t>
            </a:r>
            <a:r>
              <a:t> and </a:t>
            </a:r>
            <a:r>
              <a:rPr>
                <a:solidFill>
                  <a:srgbClr val="FFFFFF"/>
                </a:solidFill>
              </a:rPr>
              <a:t>significant</a:t>
            </a:r>
            <a:r>
              <a:t> contributors?</a:t>
            </a:r>
          </a:p>
          <a:p>
            <a:pPr marL="594455" indent="-413861" defTabSz="461518">
              <a:spcBef>
                <a:spcPts val="1800"/>
              </a:spcBef>
              <a:buSzPct val="100000"/>
              <a:buFont typeface="Courier New"/>
              <a:buChar char="o"/>
              <a:defRPr sz="3476"/>
            </a:pPr>
            <a:r>
              <a:t> Is this code </a:t>
            </a:r>
            <a:r>
              <a:rPr>
                <a:solidFill>
                  <a:srgbClr val="FFFFFF"/>
                </a:solidFill>
              </a:rPr>
              <a:t>actively</a:t>
            </a:r>
            <a:r>
              <a:rPr>
                <a:solidFill>
                  <a:srgbClr val="FFA300"/>
                </a:solidFill>
              </a:rPr>
              <a:t> </a:t>
            </a:r>
            <a:r>
              <a:t>maintained or is it </a:t>
            </a:r>
            <a:r>
              <a:rPr>
                <a:solidFill>
                  <a:srgbClr val="FFFFFF"/>
                </a:solidFill>
              </a:rPr>
              <a:t>abandoned</a:t>
            </a:r>
            <a:r>
              <a:t>?</a:t>
            </a:r>
          </a:p>
          <a:p>
            <a:pPr marL="594455" indent="-413861" defTabSz="461518">
              <a:spcBef>
                <a:spcPts val="1800"/>
              </a:spcBef>
              <a:buSzPct val="100000"/>
              <a:buFont typeface="Courier New"/>
              <a:buChar char="o"/>
              <a:defRPr sz="3476"/>
            </a:pPr>
            <a:r>
              <a:t> </a:t>
            </a:r>
            <a:r>
              <a:rPr>
                <a:solidFill>
                  <a:srgbClr val="FFFFFF"/>
                </a:solidFill>
              </a:rPr>
              <a:t>How many</a:t>
            </a:r>
            <a:r>
              <a:t> </a:t>
            </a:r>
            <a:r>
              <a:t>pull requests &amp; checkins</a:t>
            </a:r>
            <a:r>
              <a:t> in the </a:t>
            </a:r>
            <a:r>
              <a:rPr>
                <a:solidFill>
                  <a:srgbClr val="FFFFFF"/>
                </a:solidFill>
              </a:rPr>
              <a:t>past year</a:t>
            </a:r>
            <a:r>
              <a:t>? </a:t>
            </a:r>
          </a:p>
          <a:p>
            <a:pPr marL="594455" indent="-413861" defTabSz="461518">
              <a:spcBef>
                <a:spcPts val="1800"/>
              </a:spcBef>
              <a:buSzPct val="100000"/>
              <a:buFont typeface="Courier New"/>
              <a:buChar char="o"/>
              <a:defRPr sz="3476"/>
            </a:pPr>
            <a:r>
              <a:t> Are issues </a:t>
            </a:r>
            <a:r>
              <a:rPr>
                <a:solidFill>
                  <a:srgbClr val="FFFFFF"/>
                </a:solidFill>
              </a:rPr>
              <a:t>fixed</a:t>
            </a:r>
            <a:r>
              <a:t> and </a:t>
            </a:r>
            <a:r>
              <a:rPr>
                <a:solidFill>
                  <a:srgbClr val="FFFFFF"/>
                </a:solidFill>
              </a:rPr>
              <a:t>released</a:t>
            </a:r>
            <a:r>
              <a:t> on a regular basis?</a:t>
            </a:r>
          </a:p>
          <a:p>
            <a:pPr marL="594455" indent="-413861" defTabSz="461518">
              <a:spcBef>
                <a:spcPts val="1800"/>
              </a:spcBef>
              <a:buClr>
                <a:srgbClr val="0071C5"/>
              </a:buClr>
              <a:buSzPct val="100000"/>
              <a:buFont typeface="Courier New"/>
              <a:buChar char="o"/>
              <a:defRPr sz="3476">
                <a:solidFill>
                  <a:srgbClr val="FFA300"/>
                </a:solidFill>
              </a:defRPr>
            </a:pPr>
            <a:r>
              <a:t> </a:t>
            </a:r>
            <a:r>
              <a:rPr>
                <a:solidFill>
                  <a:srgbClr val="FFFFFF"/>
                </a:solidFill>
              </a:rPr>
              <a:t>Who</a:t>
            </a:r>
            <a:r>
              <a:t> </a:t>
            </a:r>
            <a:r>
              <a:rPr>
                <a:solidFill>
                  <a:srgbClr val="A6AAA9"/>
                </a:solidFill>
              </a:rPr>
              <a:t>signs off on code reviews?</a:t>
            </a:r>
            <a:endParaRPr>
              <a:solidFill>
                <a:srgbClr val="A6AAA9"/>
              </a:solidFill>
            </a:endParaRPr>
          </a:p>
          <a:p>
            <a:pPr marL="594455" indent="-413861" defTabSz="461518">
              <a:spcBef>
                <a:spcPts val="1800"/>
              </a:spcBef>
              <a:buSzPct val="100000"/>
              <a:buFont typeface="Courier New"/>
              <a:buChar char="o"/>
              <a:defRPr sz="3476"/>
            </a:pPr>
            <a:r>
              <a:t> Is there </a:t>
            </a:r>
            <a:r>
              <a:rPr>
                <a:solidFill>
                  <a:srgbClr val="FFFFFF"/>
                </a:solidFill>
              </a:rPr>
              <a:t>more than one</a:t>
            </a:r>
            <a:r>
              <a:t> maintainer?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25" name="Group"/>
          <p:cNvGrpSpPr/>
          <p:nvPr/>
        </p:nvGrpSpPr>
        <p:grpSpPr>
          <a:xfrm>
            <a:off x="9241819" y="1292543"/>
            <a:ext cx="3583925" cy="939105"/>
            <a:chOff x="0" y="0"/>
            <a:chExt cx="3583924" cy="939104"/>
          </a:xfrm>
        </p:grpSpPr>
        <p:sp>
          <p:nvSpPr>
            <p:cNvPr id="323" name="Rounded Rectangle"/>
            <p:cNvSpPr/>
            <p:nvPr/>
          </p:nvSpPr>
          <p:spPr>
            <a:xfrm>
              <a:off x="0" y="0"/>
              <a:ext cx="3583925" cy="939105"/>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24" name="Good example: many active contributors"/>
            <p:cNvSpPr txBox="1"/>
            <p:nvPr/>
          </p:nvSpPr>
          <p:spPr>
            <a:xfrm>
              <a:off x="45843" y="108853"/>
              <a:ext cx="3492238" cy="7213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a:solidFill>
                    <a:srgbClr val="A6AAA9"/>
                  </a:solidFill>
                </a:defRPr>
              </a:lvl1pPr>
            </a:lstStyle>
            <a:p>
              <a:pPr/>
              <a:r>
                <a:t>Good example: many active contributors</a:t>
              </a:r>
            </a:p>
          </p:txBody>
        </p:sp>
      </p:grpSp>
      <p:pic>
        <p:nvPicPr>
          <p:cNvPr id="326" name="Image" descr="Image"/>
          <p:cNvPicPr>
            <a:picLocks noChangeAspect="1"/>
          </p:cNvPicPr>
          <p:nvPr/>
        </p:nvPicPr>
        <p:blipFill>
          <a:blip r:embed="rId3">
            <a:extLst/>
          </a:blip>
          <a:stretch>
            <a:fillRect/>
          </a:stretch>
        </p:blipFill>
        <p:spPr>
          <a:xfrm>
            <a:off x="6887350" y="4575529"/>
            <a:ext cx="5813974" cy="3091558"/>
          </a:xfrm>
          <a:prstGeom prst="rect">
            <a:avLst/>
          </a:prstGeom>
          <a:ln w="12700">
            <a:miter lim="400000"/>
          </a:ln>
        </p:spPr>
      </p:pic>
      <p:pic>
        <p:nvPicPr>
          <p:cNvPr id="327" name="Image" descr="Image"/>
          <p:cNvPicPr>
            <a:picLocks noChangeAspect="1"/>
          </p:cNvPicPr>
          <p:nvPr/>
        </p:nvPicPr>
        <p:blipFill>
          <a:blip r:embed="rId4">
            <a:extLst/>
          </a:blip>
          <a:stretch>
            <a:fillRect/>
          </a:stretch>
        </p:blipFill>
        <p:spPr>
          <a:xfrm>
            <a:off x="605083" y="4529387"/>
            <a:ext cx="5813974" cy="3183842"/>
          </a:xfrm>
          <a:prstGeom prst="rect">
            <a:avLst/>
          </a:prstGeom>
          <a:ln w="12700">
            <a:miter lim="400000"/>
          </a:ln>
        </p:spPr>
      </p:pic>
      <p:pic>
        <p:nvPicPr>
          <p:cNvPr id="328" name="Image" descr="Image"/>
          <p:cNvPicPr>
            <a:picLocks noChangeAspect="1"/>
          </p:cNvPicPr>
          <p:nvPr/>
        </p:nvPicPr>
        <p:blipFill>
          <a:blip r:embed="rId5">
            <a:extLst/>
          </a:blip>
          <a:stretch>
            <a:fillRect/>
          </a:stretch>
        </p:blipFill>
        <p:spPr>
          <a:xfrm>
            <a:off x="668866" y="887542"/>
            <a:ext cx="8270612" cy="327104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How well do you know what’s inside your projects?"/>
          <p:cNvSpPr txBox="1"/>
          <p:nvPr>
            <p:ph type="body" sz="quarter" idx="4294967295"/>
          </p:nvPr>
        </p:nvSpPr>
        <p:spPr>
          <a:xfrm>
            <a:off x="406400" y="4450054"/>
            <a:ext cx="12192000" cy="1143599"/>
          </a:xfrm>
          <a:prstGeom prst="rect">
            <a:avLst/>
          </a:prstGeom>
        </p:spPr>
        <p:txBody>
          <a:bodyPr/>
          <a:lstStyle>
            <a:lvl1pPr marL="0" indent="0" defTabSz="566674">
              <a:spcBef>
                <a:spcPts val="2300"/>
              </a:spcBef>
              <a:buClrTx/>
              <a:buSzTx/>
              <a:buFontTx/>
              <a:buNone/>
              <a:defRPr sz="4074">
                <a:solidFill>
                  <a:srgbClr val="FFFFFF"/>
                </a:solidFill>
              </a:defRPr>
            </a:lvl1pPr>
          </a:lstStyle>
          <a:p>
            <a:pPr/>
            <a:r>
              <a:t>How well do you know what’s inside your projects?</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34" name="Group"/>
          <p:cNvGrpSpPr/>
          <p:nvPr/>
        </p:nvGrpSpPr>
        <p:grpSpPr>
          <a:xfrm>
            <a:off x="7698797" y="541067"/>
            <a:ext cx="4356609" cy="1452204"/>
            <a:chOff x="0" y="0"/>
            <a:chExt cx="4356608" cy="1452202"/>
          </a:xfrm>
        </p:grpSpPr>
        <p:sp>
          <p:nvSpPr>
            <p:cNvPr id="332" name="Rounded Rectangle"/>
            <p:cNvSpPr/>
            <p:nvPr/>
          </p:nvSpPr>
          <p:spPr>
            <a:xfrm>
              <a:off x="0" y="0"/>
              <a:ext cx="4356609" cy="1452203"/>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33" name="A good example: one significant contributor and not recently active"/>
            <p:cNvSpPr txBox="1"/>
            <p:nvPr/>
          </p:nvSpPr>
          <p:spPr>
            <a:xfrm>
              <a:off x="70890" y="318177"/>
              <a:ext cx="4214828" cy="8158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a:solidFill>
                    <a:srgbClr val="A6AAA9"/>
                  </a:solidFill>
                </a:defRPr>
              </a:lvl1pPr>
            </a:lstStyle>
            <a:p>
              <a:pPr/>
              <a:r>
                <a:t>A good example: one significant contributor and not recently active</a:t>
              </a:r>
            </a:p>
          </p:txBody>
        </p:sp>
      </p:grpSp>
      <p:pic>
        <p:nvPicPr>
          <p:cNvPr id="335" name="Image" descr="Image"/>
          <p:cNvPicPr>
            <a:picLocks noChangeAspect="1"/>
          </p:cNvPicPr>
          <p:nvPr/>
        </p:nvPicPr>
        <p:blipFill>
          <a:blip r:embed="rId3">
            <a:extLst/>
          </a:blip>
          <a:stretch>
            <a:fillRect/>
          </a:stretch>
        </p:blipFill>
        <p:spPr>
          <a:xfrm>
            <a:off x="1733550" y="2281766"/>
            <a:ext cx="9537700" cy="6578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Title 1"/>
          <p:cNvSpPr txBox="1"/>
          <p:nvPr>
            <p:ph type="ctrTitle"/>
          </p:nvPr>
        </p:nvSpPr>
        <p:spPr>
          <a:xfrm>
            <a:off x="406400" y="6432550"/>
            <a:ext cx="12192000" cy="2705100"/>
          </a:xfrm>
          <a:prstGeom prst="rect">
            <a:avLst/>
          </a:prstGeom>
        </p:spPr>
        <p:txBody>
          <a:bodyPr/>
          <a:lstStyle/>
          <a:p>
            <a:pPr defTabSz="233679">
              <a:defRPr sz="6640">
                <a:solidFill>
                  <a:srgbClr val="C3D600">
                    <a:alpha val="90000"/>
                  </a:srgbClr>
                </a:solidFill>
              </a:defRPr>
            </a:pPr>
            <a:r>
              <a:rPr>
                <a:solidFill>
                  <a:srgbClr val="A6AAA9"/>
                </a:solidFill>
              </a:rPr>
              <a:t>Step 3:</a:t>
            </a:r>
            <a:br>
              <a:rPr>
                <a:solidFill>
                  <a:srgbClr val="A6AAA9"/>
                </a:solidFill>
              </a:rPr>
            </a:br>
            <a:r>
              <a:rPr>
                <a:solidFill>
                  <a:srgbClr val="FFFFFF">
                    <a:alpha val="90000"/>
                  </a:srgbClr>
                </a:solidFill>
              </a:rPr>
              <a:t>Dependencies dependencies dependencies</a:t>
            </a:r>
            <a:br>
              <a:rPr>
                <a:solidFill>
                  <a:srgbClr val="FFFFFF">
                    <a:alpha val="90000"/>
                  </a:srgbClr>
                </a:solidFill>
              </a:rPr>
            </a:br>
            <a:br>
              <a:rPr>
                <a:solidFill>
                  <a:srgbClr val="FFFFFF">
                    <a:alpha val="90000"/>
                  </a:srgbClr>
                </a:solidFill>
              </a:rPr>
            </a:br>
            <a:r>
              <a:rPr>
                <a:solidFill>
                  <a:srgbClr val="FFFFFF">
                    <a:alpha val="90000"/>
                  </a:srgbClr>
                </a:solidFill>
              </a:rPr>
              <a:t>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1" name="Good packages do not guarantee good dependencies"/>
          <p:cNvSpPr txBox="1"/>
          <p:nvPr>
            <p:ph type="ctrTitle"/>
          </p:nvPr>
        </p:nvSpPr>
        <p:spPr>
          <a:prstGeom prst="rect">
            <a:avLst/>
          </a:prstGeom>
        </p:spPr>
        <p:txBody>
          <a:bodyPr/>
          <a:lstStyle>
            <a:lvl1pPr algn="ctr" defTabSz="537463">
              <a:lnSpc>
                <a:spcPct val="100000"/>
              </a:lnSpc>
              <a:spcBef>
                <a:spcPts val="2200"/>
              </a:spcBef>
              <a:defRPr b="1" cap="none" sz="6992">
                <a:solidFill>
                  <a:srgbClr val="FFFFFF"/>
                </a:solidFill>
                <a:latin typeface="Helvetica"/>
                <a:ea typeface="Helvetica"/>
                <a:cs typeface="Helvetica"/>
                <a:sym typeface="Helvetica"/>
              </a:defRPr>
            </a:lvl1pPr>
          </a:lstStyle>
          <a:p>
            <a:pPr/>
            <a:r>
              <a:t>Good packages do not guarantee good dependencies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45" name="Shape 373"/>
          <p:cNvSpPr txBox="1"/>
          <p:nvPr>
            <p:ph type="title"/>
          </p:nvPr>
        </p:nvSpPr>
        <p:spPr>
          <a:prstGeom prst="rect">
            <a:avLst/>
          </a:prstGeom>
        </p:spPr>
        <p:txBody>
          <a:bodyPr lIns="130026" tIns="130026" rIns="130026" bIns="130026"/>
          <a:lstStyle>
            <a:lvl1pPr>
              <a:defRPr>
                <a:solidFill>
                  <a:srgbClr val="A6AAA9"/>
                </a:solidFill>
              </a:defRPr>
            </a:lvl1pPr>
          </a:lstStyle>
          <a:p>
            <a:pPr/>
            <a:r>
              <a:t>Why?</a:t>
            </a:r>
          </a:p>
        </p:txBody>
      </p:sp>
      <p:sp>
        <p:nvSpPr>
          <p:cNvPr id="346" name="Shape 374"/>
          <p:cNvSpPr txBox="1"/>
          <p:nvPr>
            <p:ph type="body" idx="1"/>
          </p:nvPr>
        </p:nvSpPr>
        <p:spPr>
          <a:xfrm>
            <a:off x="406400" y="1264041"/>
            <a:ext cx="12192000" cy="4806559"/>
          </a:xfrm>
          <a:prstGeom prst="rect">
            <a:avLst/>
          </a:prstGeom>
        </p:spPr>
        <p:txBody>
          <a:bodyPr lIns="130026" tIns="130026" rIns="130026" bIns="130026"/>
          <a:lstStyle/>
          <a:p>
            <a:pPr marL="803529" indent="-634365" defTabSz="432308">
              <a:spcBef>
                <a:spcPts val="1700"/>
              </a:spcBef>
              <a:buSzPct val="100000"/>
              <a:buFont typeface="Arial"/>
              <a:buChar char="•"/>
              <a:defRPr sz="3996"/>
            </a:pPr>
            <a:r>
              <a:t>Upstream projects do not use the same criteria for inclusion as Products should</a:t>
            </a:r>
          </a:p>
          <a:p>
            <a:pPr marL="803529" indent="-634365" defTabSz="432308">
              <a:spcBef>
                <a:spcPts val="1700"/>
              </a:spcBef>
              <a:buSzPct val="100000"/>
              <a:buFont typeface="Arial"/>
              <a:buChar char="•"/>
              <a:defRPr sz="3996"/>
            </a:pPr>
            <a:r>
              <a:t>It is possible for a package to depend on code that has vulnerabilities</a:t>
            </a:r>
          </a:p>
          <a:p>
            <a:pPr indent="169163" defTabSz="432308">
              <a:spcBef>
                <a:spcPts val="1700"/>
              </a:spcBef>
              <a:defRPr sz="3996"/>
            </a:pPr>
          </a:p>
          <a:p>
            <a:pPr indent="169163" defTabSz="432308">
              <a:spcBef>
                <a:spcPts val="1700"/>
              </a:spcBef>
              <a:defRPr sz="3996"/>
            </a:pPr>
            <a:r>
              <a:t>Understand your dependencies and the additional risk it brings. Allocate time to work on the 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50" name="Title 4"/>
          <p:cNvSpPr txBox="1"/>
          <p:nvPr>
            <p:ph type="title"/>
          </p:nvPr>
        </p:nvSpPr>
        <p:spPr>
          <a:xfrm>
            <a:off x="406400" y="6426200"/>
            <a:ext cx="12192000" cy="2325059"/>
          </a:xfrm>
          <a:prstGeom prst="rect">
            <a:avLst/>
          </a:prstGeom>
        </p:spPr>
        <p:txBody>
          <a:bodyPr/>
          <a:lstStyle>
            <a:lvl1pPr algn="ctr" defTabSz="297941">
              <a:defRPr sz="8670">
                <a:solidFill>
                  <a:srgbClr val="A6AAA9"/>
                </a:solidFill>
              </a:defRPr>
            </a:lvl1pPr>
          </a:lstStyle>
          <a:p>
            <a:pPr/>
            <a:r>
              <a:t>all Repositories are not created equal</a:t>
            </a:r>
          </a:p>
        </p:txBody>
      </p:sp>
      <p:sp>
        <p:nvSpPr>
          <p:cNvPr id="351" name="Content Placeholder 5"/>
          <p:cNvSpPr txBox="1"/>
          <p:nvPr>
            <p:ph type="body" idx="1"/>
          </p:nvPr>
        </p:nvSpPr>
        <p:spPr>
          <a:xfrm>
            <a:off x="406400" y="1330836"/>
            <a:ext cx="12192000" cy="4739764"/>
          </a:xfrm>
          <a:prstGeom prst="rect">
            <a:avLst/>
          </a:prstGeom>
        </p:spPr>
        <p:txBody>
          <a:bodyPr anchor="ctr"/>
          <a:lstStyle>
            <a:lvl1pPr>
              <a:buFont typeface="Arial"/>
            </a:lvl1pPr>
          </a:lstStyle>
          <a:p>
            <a:pPr/>
            <a:r>
              <a:t>Npm (node.js), PyPi (python), ruby gems (ruby), CPAN (perl), etc. are not curated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5" name="Package managers don’t always imply high quality"/>
          <p:cNvSpPr txBox="1"/>
          <p:nvPr>
            <p:ph type="ctrTitle"/>
          </p:nvPr>
        </p:nvSpPr>
        <p:spPr>
          <a:prstGeom prst="rect">
            <a:avLst/>
          </a:prstGeom>
        </p:spPr>
        <p:txBody>
          <a:bodyPr/>
          <a:lstStyle>
            <a:lvl1pPr>
              <a:lnSpc>
                <a:spcPct val="100000"/>
              </a:lnSpc>
              <a:spcBef>
                <a:spcPts val="2400"/>
              </a:spcBef>
              <a:defRPr b="1" cap="none" sz="6700">
                <a:solidFill>
                  <a:srgbClr val="A6AAA9"/>
                </a:solidFill>
                <a:latin typeface="Helvetica"/>
                <a:ea typeface="Helvetica"/>
                <a:cs typeface="Helvetica"/>
                <a:sym typeface="Helvetica"/>
              </a:defRPr>
            </a:lvl1pPr>
          </a:lstStyle>
          <a:p>
            <a:pPr/>
            <a:r>
              <a:t>Package managers don’t always imply high quality</a:t>
            </a:r>
          </a:p>
        </p:txBody>
      </p:sp>
      <p:pic>
        <p:nvPicPr>
          <p:cNvPr id="356" name="npm-dependency-chart-4-level.png" descr="npm-dependency-chart-4-level.png"/>
          <p:cNvPicPr>
            <a:picLocks noChangeAspect="1"/>
          </p:cNvPicPr>
          <p:nvPr/>
        </p:nvPicPr>
        <p:blipFill>
          <a:blip r:embed="rId3">
            <a:extLst/>
          </a:blip>
          <a:stretch>
            <a:fillRect/>
          </a:stretch>
        </p:blipFill>
        <p:spPr>
          <a:xfrm>
            <a:off x="3022356" y="334136"/>
            <a:ext cx="6960088" cy="5521715"/>
          </a:xfrm>
          <a:prstGeom prst="rect">
            <a:avLst/>
          </a:prstGeom>
          <a:ln w="12700">
            <a:miter lim="400000"/>
          </a:ln>
        </p:spPr>
      </p:pic>
      <p:sp>
        <p:nvSpPr>
          <p:cNvPr id="357" name="I wonder what happens when you remove a module?"/>
          <p:cNvSpPr txBox="1"/>
          <p:nvPr/>
        </p:nvSpPr>
        <p:spPr>
          <a:xfrm>
            <a:off x="138804" y="908441"/>
            <a:ext cx="2908684" cy="170297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300">
                <a:solidFill>
                  <a:srgbClr val="FFFFFF"/>
                </a:solidFill>
                <a:latin typeface="Helvetica Neue"/>
                <a:ea typeface="Helvetica Neue"/>
                <a:cs typeface="Helvetica Neue"/>
                <a:sym typeface="Helvetica Neue"/>
              </a:defRPr>
            </a:lvl1pPr>
          </a:lstStyle>
          <a:p>
            <a:pPr/>
            <a:r>
              <a:t>I wonder what happens when you remove a module?</a:t>
            </a:r>
          </a:p>
        </p:txBody>
      </p:sp>
      <p:sp>
        <p:nvSpPr>
          <p:cNvPr id="358" name="Oh wait!! that already happened"/>
          <p:cNvSpPr txBox="1"/>
          <p:nvPr/>
        </p:nvSpPr>
        <p:spPr>
          <a:xfrm>
            <a:off x="10330412" y="4288866"/>
            <a:ext cx="2215164" cy="176006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400">
                <a:solidFill>
                  <a:srgbClr val="FFFFFF"/>
                </a:solidFill>
                <a:latin typeface="Helvetica Neue"/>
                <a:ea typeface="Helvetica Neue"/>
                <a:cs typeface="Helvetica Neue"/>
                <a:sym typeface="Helvetica Neue"/>
              </a:defRPr>
            </a:lvl1pPr>
          </a:lstStyle>
          <a:p>
            <a:pPr/>
            <a:r>
              <a:t>Oh wait!! that already happened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62" name="“How removing 11 lines of code nearly broke the internet”"/>
          <p:cNvSpPr txBox="1"/>
          <p:nvPr>
            <p:ph type="title"/>
          </p:nvPr>
        </p:nvSpPr>
        <p:spPr>
          <a:xfrm>
            <a:off x="406400" y="6847468"/>
            <a:ext cx="12192000" cy="2283832"/>
          </a:xfrm>
          <a:prstGeom prst="rect">
            <a:avLst/>
          </a:prstGeom>
        </p:spPr>
        <p:txBody>
          <a:bodyPr/>
          <a:lstStyle>
            <a:lvl1pPr algn="ctr" defTabSz="473201">
              <a:spcBef>
                <a:spcPts val="1800"/>
              </a:spcBef>
              <a:defRPr b="1" sz="4860">
                <a:solidFill>
                  <a:srgbClr val="A6AAA9"/>
                </a:solidFill>
                <a:latin typeface="Arvo"/>
                <a:ea typeface="Arvo"/>
                <a:cs typeface="Arvo"/>
                <a:sym typeface="Arvo"/>
              </a:defRPr>
            </a:lvl1pPr>
          </a:lstStyle>
          <a:p>
            <a:pPr/>
            <a:r>
              <a:t>“How removing 11 lines of code nearly broke the internet”</a:t>
            </a:r>
          </a:p>
        </p:txBody>
      </p:sp>
      <p:sp>
        <p:nvSpPr>
          <p:cNvPr id="363" name="Shape 316"/>
          <p:cNvSpPr txBox="1"/>
          <p:nvPr>
            <p:ph type="body" sz="quarter" idx="1"/>
          </p:nvPr>
        </p:nvSpPr>
        <p:spPr>
          <a:xfrm>
            <a:off x="406400" y="4658737"/>
            <a:ext cx="12192000" cy="1155090"/>
          </a:xfrm>
          <a:prstGeom prst="rect">
            <a:avLst/>
          </a:prstGeom>
        </p:spPr>
        <p:txBody>
          <a:bodyPr/>
          <a:lstStyle>
            <a:lvl1pPr algn="ctr">
              <a:lnSpc>
                <a:spcPct val="100000"/>
              </a:lnSpc>
              <a:spcBef>
                <a:spcPts val="2400"/>
              </a:spcBef>
              <a:defRPr cap="none" sz="6300">
                <a:latin typeface="Muli"/>
                <a:ea typeface="Muli"/>
                <a:cs typeface="Muli"/>
                <a:sym typeface="Muli"/>
              </a:defRPr>
            </a:lvl1pPr>
          </a:lstStyle>
          <a:p>
            <a:pPr/>
            <a:r>
              <a:t>We all heard about this one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67" name="event-stream incident"/>
          <p:cNvSpPr txBox="1"/>
          <p:nvPr>
            <p:ph type="title"/>
          </p:nvPr>
        </p:nvSpPr>
        <p:spPr>
          <a:xfrm>
            <a:off x="406400" y="6847468"/>
            <a:ext cx="12192000" cy="2283832"/>
          </a:xfrm>
          <a:prstGeom prst="rect">
            <a:avLst/>
          </a:prstGeom>
        </p:spPr>
        <p:txBody>
          <a:bodyPr/>
          <a:lstStyle>
            <a:lvl1pPr algn="ctr">
              <a:spcBef>
                <a:spcPts val="2300"/>
              </a:spcBef>
              <a:defRPr b="1" sz="6000">
                <a:solidFill>
                  <a:srgbClr val="A6AAA9"/>
                </a:solidFill>
                <a:latin typeface="Arvo"/>
                <a:ea typeface="Arvo"/>
                <a:cs typeface="Arvo"/>
                <a:sym typeface="Arvo"/>
              </a:defRPr>
            </a:lvl1pPr>
          </a:lstStyle>
          <a:p>
            <a:pPr/>
            <a:r>
              <a:t>event-stream incident</a:t>
            </a:r>
          </a:p>
        </p:txBody>
      </p:sp>
      <p:sp>
        <p:nvSpPr>
          <p:cNvPr id="368" name="Shape 316"/>
          <p:cNvSpPr txBox="1"/>
          <p:nvPr>
            <p:ph type="body" sz="half" idx="1"/>
          </p:nvPr>
        </p:nvSpPr>
        <p:spPr>
          <a:xfrm>
            <a:off x="406399" y="1137144"/>
            <a:ext cx="12192001" cy="3520553"/>
          </a:xfrm>
          <a:prstGeom prst="rect">
            <a:avLst/>
          </a:prstGeom>
        </p:spPr>
        <p:txBody>
          <a:bodyPr/>
          <a:lstStyle>
            <a:lvl1pPr algn="ctr" defTabSz="479044">
              <a:lnSpc>
                <a:spcPct val="100000"/>
              </a:lnSpc>
              <a:spcBef>
                <a:spcPts val="1900"/>
              </a:spcBef>
              <a:defRPr cap="none" sz="5166">
                <a:latin typeface="Muli"/>
                <a:ea typeface="Muli"/>
                <a:cs typeface="Muli"/>
                <a:sym typeface="Muli"/>
              </a:defRPr>
            </a:lvl1pPr>
          </a:lstStyle>
          <a:p>
            <a:pPr/>
            <a:r>
              <a:t>This attack started out as a social engineering attack. The attacker, posing as a maintainer, took over maintainership of the event-stream module.</a:t>
            </a:r>
          </a:p>
        </p:txBody>
      </p:sp>
      <p:sp>
        <p:nvSpPr>
          <p:cNvPr id="369" name="https://blog.npmjs.org/post/180565383195/details-about-the-event-stream-incident"/>
          <p:cNvSpPr txBox="1"/>
          <p:nvPr/>
        </p:nvSpPr>
        <p:spPr>
          <a:xfrm>
            <a:off x="2032979" y="5369401"/>
            <a:ext cx="8938842" cy="41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3900"/>
              </a:lnSpc>
              <a:spcBef>
                <a:spcPts val="0"/>
              </a:spcBef>
              <a:defRPr sz="2100" u="sng">
                <a:solidFill>
                  <a:schemeClr val="accent1"/>
                </a:solidFill>
                <a:latin typeface="Times"/>
                <a:ea typeface="Times"/>
                <a:cs typeface="Times"/>
                <a:sym typeface="Times"/>
                <a:hlinkClick r:id="rId3" invalidUrl="" action="" tgtFrame="" tooltip="" history="1" highlightClick="0" endSnd="0"/>
              </a:defRPr>
            </a:lvl1pPr>
          </a:lstStyle>
          <a:p>
            <a:pPr>
              <a:defRPr>
                <a:solidFill>
                  <a:srgbClr val="0000EE"/>
                </a:solidFill>
              </a:defRPr>
            </a:pPr>
            <a:r>
              <a:rPr>
                <a:solidFill>
                  <a:schemeClr val="accent1"/>
                </a:solidFill>
                <a:hlinkClick r:id="rId3" invalidUrl="" action="" tgtFrame="" tooltip="" history="1" highlightClick="0" endSnd="0"/>
              </a:rPr>
              <a:t>https://blog.npmjs.org/post/180565383195/details-about-the-event-stream-incident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3" name="Title 1"/>
          <p:cNvSpPr txBox="1"/>
          <p:nvPr>
            <p:ph type="ctrTitle"/>
          </p:nvPr>
        </p:nvSpPr>
        <p:spPr>
          <a:xfrm>
            <a:off x="406400" y="6432550"/>
            <a:ext cx="12192000" cy="2705100"/>
          </a:xfrm>
          <a:prstGeom prst="rect">
            <a:avLst/>
          </a:prstGeom>
        </p:spPr>
        <p:txBody>
          <a:bodyPr/>
          <a:lstStyle/>
          <a:p>
            <a:pPr defTabSz="233679">
              <a:defRPr sz="6800">
                <a:solidFill>
                  <a:srgbClr val="C3D600">
                    <a:alpha val="90000"/>
                  </a:srgbClr>
                </a:solidFill>
              </a:defRPr>
            </a:pPr>
            <a:r>
              <a:rPr>
                <a:solidFill>
                  <a:srgbClr val="A6AAA9"/>
                </a:solidFill>
              </a:rPr>
              <a:t>Step 4:</a:t>
            </a:r>
            <a:br>
              <a:rPr>
                <a:solidFill>
                  <a:srgbClr val="A6AAA9"/>
                </a:solidFill>
              </a:rPr>
            </a:br>
            <a:r>
              <a:rPr>
                <a:solidFill>
                  <a:srgbClr val="FFFFFF">
                    <a:alpha val="90000"/>
                  </a:srgbClr>
                </a:solidFill>
              </a:rPr>
              <a:t>Check how they handle vulnerabilities</a:t>
            </a:r>
            <a:br>
              <a:rPr>
                <a:solidFill>
                  <a:srgbClr val="FFFFFF">
                    <a:alpha val="90000"/>
                  </a:srgbClr>
                </a:solidFill>
              </a:rPr>
            </a:br>
            <a:r>
              <a:rPr>
                <a:solidFill>
                  <a:srgbClr val="FFFFFF">
                    <a:alpha val="90000"/>
                  </a:srgbClr>
                </a:solidFill>
              </a:rPr>
              <a:t>handle security </a:t>
            </a:r>
            <a:br>
              <a:rPr>
                <a:solidFill>
                  <a:srgbClr val="FFFFFF">
                    <a:alpha val="90000"/>
                  </a:srgbClr>
                </a:solidFill>
              </a:rPr>
            </a:br>
            <a:r>
              <a:rPr>
                <a:solidFill>
                  <a:srgbClr val="FFFFFF">
                    <a:alpha val="90000"/>
                  </a:srgbClr>
                </a:solidFill>
              </a:rPr>
              <a:t>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75" name="Shape 190"/>
          <p:cNvSpPr txBox="1"/>
          <p:nvPr>
            <p:ph type="title"/>
          </p:nvPr>
        </p:nvSpPr>
        <p:spPr>
          <a:prstGeom prst="rect">
            <a:avLst/>
          </a:prstGeom>
        </p:spPr>
        <p:txBody>
          <a:bodyPr lIns="130026" tIns="130026" rIns="130026" bIns="130026"/>
          <a:lstStyle/>
          <a:p>
            <a:pPr defTabSz="327152">
              <a:defRPr sz="9520">
                <a:solidFill>
                  <a:srgbClr val="A6AAA9"/>
                </a:solidFill>
              </a:defRPr>
            </a:pPr>
            <a:r>
              <a:t>Key Questions about </a:t>
            </a:r>
            <a:r>
              <a:rPr>
                <a:solidFill>
                  <a:srgbClr val="FFFFFF"/>
                </a:solidFill>
              </a:rPr>
              <a:t>Handling Security Issues</a:t>
            </a:r>
          </a:p>
        </p:txBody>
      </p:sp>
      <p:sp>
        <p:nvSpPr>
          <p:cNvPr id="376" name="Shape 191"/>
          <p:cNvSpPr txBox="1"/>
          <p:nvPr>
            <p:ph type="body" idx="1"/>
          </p:nvPr>
        </p:nvSpPr>
        <p:spPr>
          <a:xfrm>
            <a:off x="406400" y="1028803"/>
            <a:ext cx="12192000" cy="5041797"/>
          </a:xfrm>
          <a:prstGeom prst="rect">
            <a:avLst/>
          </a:prstGeom>
        </p:spPr>
        <p:txBody>
          <a:bodyPr lIns="130026" tIns="130026" rIns="130026" bIns="130026"/>
          <a:lstStyle/>
          <a:p>
            <a:pPr marL="912113" indent="-720089" defTabSz="490727">
              <a:spcBef>
                <a:spcPts val="1900"/>
              </a:spcBef>
              <a:buSzPct val="100000"/>
              <a:buFont typeface="Courier New"/>
              <a:buChar char="o"/>
              <a:defRPr sz="4535"/>
            </a:pPr>
            <a:r>
              <a:t>Is there a </a:t>
            </a:r>
            <a:r>
              <a:rPr>
                <a:solidFill>
                  <a:srgbClr val="FFFFFF"/>
                </a:solidFill>
              </a:rPr>
              <a:t>clear way to report</a:t>
            </a:r>
            <a:r>
              <a:t> security vulnerabilities?</a:t>
            </a:r>
          </a:p>
          <a:p>
            <a:pPr marL="912113" indent="-720089" defTabSz="490727">
              <a:spcBef>
                <a:spcPts val="1900"/>
              </a:spcBef>
              <a:buSzPct val="100000"/>
              <a:buFont typeface="Courier New"/>
              <a:buChar char="o"/>
              <a:defRPr sz="4535"/>
            </a:pPr>
            <a:r>
              <a:t>Is there evidence that </a:t>
            </a:r>
            <a:r>
              <a:rPr>
                <a:solidFill>
                  <a:srgbClr val="FFFFFF"/>
                </a:solidFill>
              </a:rPr>
              <a:t>vulnerabilities are fixed in a timely manner</a:t>
            </a:r>
            <a:r>
              <a:t>?</a:t>
            </a:r>
          </a:p>
          <a:p>
            <a:pPr marL="912113" indent="-720089" defTabSz="490727">
              <a:spcBef>
                <a:spcPts val="1900"/>
              </a:spcBef>
              <a:buSzPct val="100000"/>
              <a:buFont typeface="Courier New"/>
              <a:buChar char="o"/>
              <a:defRPr sz="4535"/>
            </a:pPr>
            <a:r>
              <a:t>Is there any </a:t>
            </a:r>
            <a:r>
              <a:rPr>
                <a:solidFill>
                  <a:srgbClr val="FFFFFF"/>
                </a:solidFill>
              </a:rPr>
              <a:t>explanation of what happens</a:t>
            </a:r>
            <a:r>
              <a:t> when a security issue is reported?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77" name="Content Placeholder 1"/>
          <p:cNvSpPr txBox="1"/>
          <p:nvPr>
            <p:ph type="body" sz="quarter" idx="1"/>
          </p:nvPr>
        </p:nvSpPr>
        <p:spPr>
          <a:prstGeom prst="rect">
            <a:avLst/>
          </a:prstGeom>
        </p:spPr>
        <p:txBody>
          <a:bodyPr/>
          <a:lstStyle>
            <a:lvl1pPr defTabSz="496570">
              <a:spcBef>
                <a:spcPts val="1900"/>
              </a:spcBef>
              <a:defRPr sz="4590"/>
            </a:lvl1pPr>
          </a:lstStyle>
          <a:p>
            <a:pPr/>
            <a:r>
              <a:t>As A Security Professional You are expected to know what is in your product </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80" name="Shape 198"/>
          <p:cNvSpPr txBox="1"/>
          <p:nvPr>
            <p:ph type="title"/>
          </p:nvPr>
        </p:nvSpPr>
        <p:spPr>
          <a:xfrm>
            <a:off x="406400" y="6426200"/>
            <a:ext cx="12192000" cy="1354998"/>
          </a:xfrm>
          <a:prstGeom prst="rect">
            <a:avLst/>
          </a:prstGeom>
        </p:spPr>
        <p:txBody>
          <a:bodyPr lIns="130026" tIns="130026" rIns="130026" bIns="130026"/>
          <a:lstStyle>
            <a:lvl1pPr defTabSz="297941">
              <a:defRPr sz="8670">
                <a:solidFill>
                  <a:srgbClr val="A6AAA9"/>
                </a:solidFill>
              </a:defRPr>
            </a:lvl1pPr>
          </a:lstStyle>
          <a:p>
            <a:pPr/>
            <a:r>
              <a:t>Great Example:</a:t>
            </a:r>
          </a:p>
        </p:txBody>
      </p:sp>
      <p:pic>
        <p:nvPicPr>
          <p:cNvPr id="381" name="Shape 199" descr="Shape 199"/>
          <p:cNvPicPr>
            <a:picLocks noChangeAspect="1"/>
          </p:cNvPicPr>
          <p:nvPr/>
        </p:nvPicPr>
        <p:blipFill>
          <a:blip r:embed="rId3">
            <a:extLst/>
          </a:blip>
          <a:stretch>
            <a:fillRect/>
          </a:stretch>
        </p:blipFill>
        <p:spPr>
          <a:xfrm>
            <a:off x="1821345" y="323344"/>
            <a:ext cx="9362110" cy="4872107"/>
          </a:xfrm>
          <a:prstGeom prst="rect">
            <a:avLst/>
          </a:prstGeom>
          <a:ln w="12700">
            <a:miter lim="400000"/>
          </a:ln>
        </p:spPr>
      </p:pic>
      <p:sp>
        <p:nvSpPr>
          <p:cNvPr id="382" name="https://www.apache.org/security/"/>
          <p:cNvSpPr txBox="1"/>
          <p:nvPr/>
        </p:nvSpPr>
        <p:spPr>
          <a:xfrm>
            <a:off x="3510193" y="5380516"/>
            <a:ext cx="5984414" cy="5562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386" name="Shape 208" descr="Shape 208"/>
          <p:cNvPicPr>
            <a:picLocks noChangeAspect="1"/>
          </p:cNvPicPr>
          <p:nvPr/>
        </p:nvPicPr>
        <p:blipFill>
          <a:blip r:embed="rId3">
            <a:extLst/>
          </a:blip>
          <a:stretch>
            <a:fillRect/>
          </a:stretch>
        </p:blipFill>
        <p:spPr>
          <a:xfrm>
            <a:off x="321507" y="778881"/>
            <a:ext cx="12361786" cy="4488380"/>
          </a:xfrm>
          <a:prstGeom prst="rect">
            <a:avLst/>
          </a:prstGeom>
          <a:ln w="12700">
            <a:miter lim="400000"/>
          </a:ln>
        </p:spPr>
      </p:pic>
      <p:sp>
        <p:nvSpPr>
          <p:cNvPr id="387" name="https://www.apache.org/security/committers.html"/>
          <p:cNvSpPr txBox="1"/>
          <p:nvPr/>
        </p:nvSpPr>
        <p:spPr>
          <a:xfrm>
            <a:off x="1971011" y="5416421"/>
            <a:ext cx="8144104" cy="55626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https://www.apache.org/security/committers.html</a:t>
            </a:r>
          </a:p>
        </p:txBody>
      </p:sp>
      <p:sp>
        <p:nvSpPr>
          <p:cNvPr id="388" name="Shape 190"/>
          <p:cNvSpPr txBox="1"/>
          <p:nvPr/>
        </p:nvSpPr>
        <p:spPr>
          <a:xfrm>
            <a:off x="406400" y="6432550"/>
            <a:ext cx="12192000" cy="1548737"/>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ormAutofit fontScale="100000" lnSpcReduction="0"/>
          </a:bodyPr>
          <a:lstStyle>
            <a:lvl1pPr defTabSz="350520">
              <a:lnSpc>
                <a:spcPct val="80000"/>
              </a:lnSpc>
              <a:spcBef>
                <a:spcPts val="0"/>
              </a:spcBef>
              <a:defRPr cap="all" sz="10200">
                <a:solidFill>
                  <a:srgbClr val="A6AAA9"/>
                </a:solidFill>
                <a:latin typeface="+mn-lt"/>
                <a:ea typeface="+mn-ea"/>
                <a:cs typeface="+mn-cs"/>
                <a:sym typeface="DIN Condensed"/>
              </a:defRPr>
            </a:lvl1pPr>
          </a:lstStyle>
          <a:p>
            <a:pPr/>
            <a:r>
              <a:t>Written policy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 name="Title 2"/>
          <p:cNvSpPr txBox="1"/>
          <p:nvPr>
            <p:ph type="ctrTitle"/>
          </p:nvPr>
        </p:nvSpPr>
        <p:spPr>
          <a:xfrm>
            <a:off x="406400" y="6426200"/>
            <a:ext cx="12192000" cy="960703"/>
          </a:xfrm>
          <a:prstGeom prst="rect">
            <a:avLst/>
          </a:prstGeom>
        </p:spPr>
        <p:txBody>
          <a:bodyPr/>
          <a:lstStyle>
            <a:lvl1pPr defTabSz="233679">
              <a:defRPr sz="6800">
                <a:solidFill>
                  <a:srgbClr val="A6AAA9"/>
                </a:solidFill>
              </a:defRPr>
            </a:lvl1pPr>
          </a:lstStyle>
          <a:p>
            <a:pPr/>
            <a:r>
              <a:t>Look for unfixed security bugs</a:t>
            </a:r>
          </a:p>
        </p:txBody>
      </p:sp>
      <p:pic>
        <p:nvPicPr>
          <p:cNvPr id="393" name="Image" descr="Image"/>
          <p:cNvPicPr>
            <a:picLocks noChangeAspect="1"/>
          </p:cNvPicPr>
          <p:nvPr/>
        </p:nvPicPr>
        <p:blipFill>
          <a:blip r:embed="rId3">
            <a:extLst/>
          </a:blip>
          <a:stretch>
            <a:fillRect/>
          </a:stretch>
        </p:blipFill>
        <p:spPr>
          <a:xfrm>
            <a:off x="1074340" y="2158166"/>
            <a:ext cx="10856069" cy="369751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7" name="Shape 331"/>
          <p:cNvSpPr txBox="1"/>
          <p:nvPr>
            <p:ph type="sldNum" sz="quarter" idx="4294967295"/>
          </p:nvPr>
        </p:nvSpPr>
        <p:spPr>
          <a:xfrm>
            <a:off x="12194440" y="431800"/>
            <a:ext cx="406898"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98" name="Shape 332"/>
          <p:cNvSpPr txBox="1"/>
          <p:nvPr/>
        </p:nvSpPr>
        <p:spPr>
          <a:xfrm>
            <a:off x="1661404" y="3842777"/>
            <a:ext cx="8796161" cy="1733255"/>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lvl1pPr algn="ctr">
              <a:defRPr b="1" sz="4800">
                <a:solidFill>
                  <a:srgbClr val="FFFFFF"/>
                </a:solidFill>
                <a:latin typeface="Helvetica"/>
                <a:ea typeface="Helvetica"/>
                <a:cs typeface="Helvetica"/>
                <a:sym typeface="Helvetica"/>
              </a:defRPr>
            </a:lvl1pPr>
          </a:lstStyle>
          <a:p>
            <a:pPr/>
            <a:r>
              <a:t>No known vulnerabilities does not equal 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02" name="Image" descr="Image"/>
          <p:cNvPicPr>
            <a:picLocks noChangeAspect="1"/>
          </p:cNvPicPr>
          <p:nvPr/>
        </p:nvPicPr>
        <p:blipFill>
          <a:blip r:embed="rId3">
            <a:extLst/>
          </a:blip>
          <a:stretch>
            <a:fillRect/>
          </a:stretch>
        </p:blipFill>
        <p:spPr>
          <a:xfrm>
            <a:off x="1772520" y="328751"/>
            <a:ext cx="9459760" cy="5159870"/>
          </a:xfrm>
          <a:prstGeom prst="rect">
            <a:avLst/>
          </a:prstGeom>
          <a:ln w="12700">
            <a:miter lim="400000"/>
          </a:ln>
        </p:spPr>
      </p:pic>
      <p:sp>
        <p:nvSpPr>
          <p:cNvPr id="403" name="March alone 1186 new Vulnerabilities reported so far"/>
          <p:cNvSpPr txBox="1"/>
          <p:nvPr>
            <p:ph type="ctrTitle"/>
          </p:nvPr>
        </p:nvSpPr>
        <p:spPr>
          <a:xfrm>
            <a:off x="406400" y="6426200"/>
            <a:ext cx="12192000" cy="1927292"/>
          </a:xfrm>
          <a:prstGeom prst="rect">
            <a:avLst/>
          </a:prstGeom>
        </p:spPr>
        <p:txBody>
          <a:bodyPr/>
          <a:lstStyle/>
          <a:p>
            <a:pPr algn="ctr" defTabSz="245363">
              <a:defRPr sz="7140">
                <a:solidFill>
                  <a:srgbClr val="A6AAA9"/>
                </a:solidFill>
              </a:defRPr>
            </a:pPr>
            <a:r>
              <a:t>March alone </a:t>
            </a:r>
            <a:r>
              <a:rPr>
                <a:solidFill>
                  <a:srgbClr val="FFFFFF"/>
                </a:solidFill>
              </a:rPr>
              <a:t>1186 new Vulnerabilities</a:t>
            </a:r>
            <a:r>
              <a:t> reported so far</a:t>
            </a:r>
          </a:p>
        </p:txBody>
      </p:sp>
      <p:sp>
        <p:nvSpPr>
          <p:cNvPr id="404" name="Oval"/>
          <p:cNvSpPr/>
          <p:nvPr/>
        </p:nvSpPr>
        <p:spPr>
          <a:xfrm>
            <a:off x="1765300" y="2819400"/>
            <a:ext cx="3693187" cy="1876492"/>
          </a:xfrm>
          <a:prstGeom prst="ellipse">
            <a:avLst/>
          </a:prstGeom>
          <a:ln w="50800">
            <a:solidFill>
              <a:srgbClr val="A6AAA9"/>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405" name="https://nvd.nist.gov/vuln/full-listing/2019/3"/>
          <p:cNvSpPr txBox="1"/>
          <p:nvPr/>
        </p:nvSpPr>
        <p:spPr>
          <a:xfrm>
            <a:off x="3923655" y="5464449"/>
            <a:ext cx="5165345"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solidFill>
                  <a:schemeClr val="accent1"/>
                </a:solidFill>
                <a:hlinkClick r:id="rId4" invalidUrl="" action="" tgtFrame="" tooltip="" history="1" highlightClick="0" endSnd="0"/>
              </a:defRPr>
            </a:lvl1pPr>
          </a:lstStyle>
          <a:p>
            <a:pPr>
              <a:defRPr u="none">
                <a:solidFill>
                  <a:schemeClr val="accent1">
                    <a:hueOff val="-84091"/>
                    <a:satOff val="15316"/>
                    <a:lumOff val="24313"/>
                  </a:schemeClr>
                </a:solidFill>
              </a:defRPr>
            </a:pPr>
            <a:r>
              <a:rPr u="sng">
                <a:solidFill>
                  <a:schemeClr val="accent1"/>
                </a:solidFill>
                <a:hlinkClick r:id="rId4" invalidUrl="" action="" tgtFrame="" tooltip="" history="1" highlightClick="0" endSnd="0"/>
              </a:rPr>
              <a:t>https://nvd.nist.gov/vuln/full-listing/2019/3</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9" name="It seems that we are getting worse at security"/>
          <p:cNvSpPr txBox="1"/>
          <p:nvPr>
            <p:ph type="ctrTitle"/>
          </p:nvPr>
        </p:nvSpPr>
        <p:spPr>
          <a:prstGeom prst="rect">
            <a:avLst/>
          </a:prstGeom>
        </p:spPr>
        <p:txBody>
          <a:bodyPr/>
          <a:lstStyle>
            <a:lvl1pPr defTabSz="350520">
              <a:defRPr sz="10200">
                <a:solidFill>
                  <a:srgbClr val="A6AAA9"/>
                </a:solidFill>
              </a:defRPr>
            </a:lvl1pPr>
          </a:lstStyle>
          <a:p>
            <a:pPr/>
            <a:r>
              <a:t>It seems that we are getting worse at security</a:t>
            </a:r>
          </a:p>
        </p:txBody>
      </p:sp>
      <p:pic>
        <p:nvPicPr>
          <p:cNvPr id="410" name="Image" descr="Image"/>
          <p:cNvPicPr>
            <a:picLocks noChangeAspect="1"/>
          </p:cNvPicPr>
          <p:nvPr/>
        </p:nvPicPr>
        <p:blipFill>
          <a:blip r:embed="rId3">
            <a:extLst/>
          </a:blip>
          <a:stretch>
            <a:fillRect/>
          </a:stretch>
        </p:blipFill>
        <p:spPr>
          <a:xfrm>
            <a:off x="2499731" y="1034508"/>
            <a:ext cx="7359031" cy="4576812"/>
          </a:xfrm>
          <a:prstGeom prst="rect">
            <a:avLst/>
          </a:prstGeom>
          <a:ln w="12700">
            <a:miter lim="400000"/>
          </a:ln>
        </p:spPr>
      </p:pic>
      <p:sp>
        <p:nvSpPr>
          <p:cNvPr id="411" name="https://www.cvedetails.com/browse-by-date.php"/>
          <p:cNvSpPr txBox="1"/>
          <p:nvPr/>
        </p:nvSpPr>
        <p:spPr>
          <a:xfrm>
            <a:off x="3265485" y="5644332"/>
            <a:ext cx="5827523"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https://www.cvedetails.com/browse-by-date.php</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415" name="Shape 351"/>
          <p:cNvSpPr txBox="1"/>
          <p:nvPr>
            <p:ph type="title"/>
          </p:nvPr>
        </p:nvSpPr>
        <p:spPr>
          <a:xfrm>
            <a:off x="406400" y="6426200"/>
            <a:ext cx="12192000" cy="2011892"/>
          </a:xfrm>
          <a:prstGeom prst="rect">
            <a:avLst/>
          </a:prstGeom>
        </p:spPr>
        <p:txBody>
          <a:bodyPr lIns="130026" tIns="130026" rIns="130026" bIns="130026"/>
          <a:lstStyle>
            <a:lvl1pPr defTabSz="467359">
              <a:defRPr sz="13600">
                <a:solidFill>
                  <a:srgbClr val="A6AAA9"/>
                </a:solidFill>
              </a:defRPr>
            </a:lvl1pPr>
          </a:lstStyle>
          <a:p>
            <a:pPr/>
            <a:r>
              <a:t>Why?</a:t>
            </a:r>
          </a:p>
        </p:txBody>
      </p:sp>
      <p:sp>
        <p:nvSpPr>
          <p:cNvPr id="416" name="Shape 352"/>
          <p:cNvSpPr txBox="1"/>
          <p:nvPr>
            <p:ph type="body" idx="1"/>
          </p:nvPr>
        </p:nvSpPr>
        <p:spPr>
          <a:xfrm>
            <a:off x="406400" y="1672623"/>
            <a:ext cx="12192000" cy="4397977"/>
          </a:xfrm>
          <a:prstGeom prst="rect">
            <a:avLst/>
          </a:prstGeom>
        </p:spPr>
        <p:txBody>
          <a:bodyPr lIns="130026" tIns="130026" rIns="130026" bIns="130026"/>
          <a:lstStyle/>
          <a:p>
            <a:pPr marL="694943" indent="-548640" defTabSz="373887">
              <a:spcBef>
                <a:spcPts val="1400"/>
              </a:spcBef>
              <a:buSzPct val="100000"/>
              <a:buFont typeface="Arial"/>
              <a:buChar char="•"/>
              <a:defRPr sz="3455"/>
            </a:pPr>
            <a:r>
              <a:t>CVEs (Common Vulnerabilities and Exposures) aren’t easy to file,</a:t>
            </a:r>
          </a:p>
          <a:p>
            <a:pPr marL="694943" indent="-548640" defTabSz="373887">
              <a:spcBef>
                <a:spcPts val="1400"/>
              </a:spcBef>
              <a:buSzPct val="100000"/>
              <a:buFont typeface="Arial"/>
              <a:buChar char="•"/>
              <a:defRPr sz="3455"/>
            </a:pPr>
            <a:r>
              <a:t>This can be a sign of a lack of security expertise</a:t>
            </a:r>
          </a:p>
          <a:p>
            <a:pPr marL="694943" indent="-548640" defTabSz="373887">
              <a:spcBef>
                <a:spcPts val="1400"/>
              </a:spcBef>
              <a:buSzPct val="100000"/>
              <a:buFont typeface="Arial"/>
              <a:buChar char="•"/>
              <a:defRPr sz="3455"/>
            </a:pPr>
            <a:r>
              <a:t>many times no one is looking</a:t>
            </a:r>
          </a:p>
          <a:p>
            <a:pPr marL="694943" indent="-548640" defTabSz="373887">
              <a:spcBef>
                <a:spcPts val="1400"/>
              </a:spcBef>
              <a:buSzPct val="100000"/>
              <a:buFont typeface="Arial"/>
              <a:buChar char="•"/>
              <a:defRPr sz="3455"/>
            </a:pPr>
            <a:r>
              <a:t>sometimes issues are actively rejected or hidden</a:t>
            </a:r>
          </a:p>
          <a:p>
            <a:pPr marL="694943" indent="-548640" defTabSz="373887">
              <a:spcBef>
                <a:spcPts val="1400"/>
              </a:spcBef>
              <a:buSzPct val="100000"/>
              <a:buFont typeface="Arial"/>
              <a:buChar char="•"/>
              <a:defRPr sz="3455"/>
            </a:pPr>
            <a:r>
              <a:t>how Project Teams react to known vulnerabilities will help you to evaluate their security processes.</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8" name="Good security reporting does not guarantee action"/>
          <p:cNvSpPr txBox="1"/>
          <p:nvPr>
            <p:ph type="ctrTitle"/>
          </p:nvPr>
        </p:nvSpPr>
        <p:spPr>
          <a:prstGeom prst="rect">
            <a:avLst/>
          </a:prstGeom>
        </p:spPr>
        <p:txBody>
          <a:bodyPr/>
          <a:lstStyle/>
          <a:p>
            <a:pPr>
              <a:lnSpc>
                <a:spcPct val="100000"/>
              </a:lnSpc>
              <a:spcBef>
                <a:spcPts val="2400"/>
              </a:spcBef>
              <a:defRPr b="1" cap="none" sz="7800">
                <a:solidFill>
                  <a:srgbClr val="A6AAA9"/>
                </a:solidFill>
                <a:latin typeface="Helvetica"/>
                <a:ea typeface="Helvetica"/>
                <a:cs typeface="Helvetica"/>
                <a:sym typeface="Helvetica"/>
              </a:defRPr>
            </a:pPr>
            <a:r>
              <a:t>Good security reporting </a:t>
            </a:r>
            <a:r>
              <a:rPr>
                <a:solidFill>
                  <a:srgbClr val="FFFFFF"/>
                </a:solidFill>
              </a:rPr>
              <a:t>does not guarantee action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22" name="Shape 352" descr="Shape 352"/>
          <p:cNvPicPr>
            <a:picLocks noChangeAspect="1"/>
          </p:cNvPicPr>
          <p:nvPr/>
        </p:nvPicPr>
        <p:blipFill>
          <a:blip r:embed="rId3">
            <a:extLst/>
          </a:blip>
          <a:stretch>
            <a:fillRect/>
          </a:stretch>
        </p:blipFill>
        <p:spPr>
          <a:xfrm>
            <a:off x="1938025" y="1282737"/>
            <a:ext cx="8647254" cy="6844052"/>
          </a:xfrm>
          <a:prstGeom prst="rect">
            <a:avLst/>
          </a:prstGeom>
          <a:ln w="12700">
            <a:miter lim="400000"/>
          </a:ln>
        </p:spPr>
      </p:pic>
      <p:sp>
        <p:nvSpPr>
          <p:cNvPr id="423" name="Shape 353"/>
          <p:cNvSpPr/>
          <p:nvPr/>
        </p:nvSpPr>
        <p:spPr>
          <a:xfrm>
            <a:off x="3801884" y="5508229"/>
            <a:ext cx="5541974" cy="2469121"/>
          </a:xfrm>
          <a:prstGeom prst="ellipse">
            <a:avLst/>
          </a:prstGeom>
          <a:ln w="50800">
            <a:solidFill>
              <a:srgbClr val="FF0000"/>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27" name="Shape 352" descr="Shape 352"/>
          <p:cNvPicPr>
            <a:picLocks noChangeAspect="1"/>
          </p:cNvPicPr>
          <p:nvPr/>
        </p:nvPicPr>
        <p:blipFill>
          <a:blip r:embed="rId3">
            <a:extLst/>
          </a:blip>
          <a:srcRect l="26789" t="78461" r="17532" b="0"/>
          <a:stretch>
            <a:fillRect/>
          </a:stretch>
        </p:blipFill>
        <p:spPr>
          <a:xfrm>
            <a:off x="-1" y="1914917"/>
            <a:ext cx="13004801" cy="4071927"/>
          </a:xfrm>
          <a:prstGeom prst="rect">
            <a:avLst/>
          </a:prstGeom>
          <a:ln w="12700">
            <a:miter lim="400000"/>
          </a:ln>
        </p:spPr>
      </p:pic>
      <p:grpSp>
        <p:nvGrpSpPr>
          <p:cNvPr id="431" name="Group"/>
          <p:cNvGrpSpPr/>
          <p:nvPr/>
        </p:nvGrpSpPr>
        <p:grpSpPr>
          <a:xfrm>
            <a:off x="6230692" y="3566036"/>
            <a:ext cx="6431125" cy="5093657"/>
            <a:chOff x="0" y="0"/>
            <a:chExt cx="6431123" cy="5093655"/>
          </a:xfrm>
        </p:grpSpPr>
        <p:sp>
          <p:nvSpPr>
            <p:cNvPr id="428" name="Rectangle"/>
            <p:cNvSpPr/>
            <p:nvPr/>
          </p:nvSpPr>
          <p:spPr>
            <a:xfrm>
              <a:off x="714727" y="2978589"/>
              <a:ext cx="5716397" cy="2115067"/>
            </a:xfrm>
            <a:prstGeom prst="rect">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429" name="This turned out to be untrue, and a CVE was actually issued"/>
            <p:cNvSpPr txBox="1"/>
            <p:nvPr/>
          </p:nvSpPr>
          <p:spPr>
            <a:xfrm>
              <a:off x="714727" y="3488498"/>
              <a:ext cx="5716397" cy="10952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b="1" sz="2800">
                  <a:solidFill>
                    <a:srgbClr val="A6AAA9"/>
                  </a:solidFill>
                  <a:latin typeface="Avenir Next"/>
                  <a:ea typeface="Avenir Next"/>
                  <a:cs typeface="Avenir Next"/>
                  <a:sym typeface="Avenir Next"/>
                </a:defRPr>
              </a:lvl1pPr>
            </a:lstStyle>
            <a:p>
              <a:pPr/>
              <a:r>
                <a:t>This turned out to be untrue, and a CVE was actually issued</a:t>
              </a:r>
            </a:p>
          </p:txBody>
        </p:sp>
        <p:sp>
          <p:nvSpPr>
            <p:cNvPr id="430" name="Right Arrow 4"/>
            <p:cNvSpPr/>
            <p:nvPr/>
          </p:nvSpPr>
          <p:spPr>
            <a:xfrm rot="13939632">
              <a:off x="-106225" y="967343"/>
              <a:ext cx="3048074" cy="1229026"/>
            </a:xfrm>
            <a:prstGeom prst="rightArrow">
              <a:avLst>
                <a:gd name="adj1" fmla="val 50000"/>
                <a:gd name="adj2" fmla="val 50000"/>
              </a:avLst>
            </a:prstGeom>
            <a:gradFill flip="none" rotWithShape="1">
              <a:gsLst>
                <a:gs pos="0">
                  <a:srgbClr val="838787"/>
                </a:gs>
                <a:gs pos="100000">
                  <a:srgbClr val="222222"/>
                </a:gs>
              </a:gsLst>
              <a:lin ang="5400000" scaled="0"/>
            </a:gradFill>
            <a:ln w="76200" cap="flat">
              <a:solidFill>
                <a:srgbClr val="222222"/>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1" name="Content Placeholder 3"/>
          <p:cNvSpPr txBox="1"/>
          <p:nvPr>
            <p:ph type="body" sz="quarter" idx="1"/>
          </p:nvPr>
        </p:nvSpPr>
        <p:spPr>
          <a:xfrm>
            <a:off x="406400" y="3975100"/>
            <a:ext cx="12192000" cy="1803400"/>
          </a:xfrm>
          <a:prstGeom prst="rect">
            <a:avLst/>
          </a:prstGeom>
        </p:spPr>
        <p:txBody>
          <a:bodyPr/>
          <a:lstStyle>
            <a:lvl1pPr defTabSz="473201">
              <a:spcBef>
                <a:spcPts val="1800"/>
              </a:spcBef>
              <a:defRPr sz="4374">
                <a:solidFill>
                  <a:srgbClr val="FFFFFF"/>
                </a:solidFill>
              </a:defRPr>
            </a:lvl1pPr>
          </a:lstStyle>
          <a:p>
            <a:pPr/>
            <a:r>
              <a:t>“I am involved in examining open source projects and third party components for 'known good' development practices.”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5" name="Shape 249"/>
          <p:cNvSpPr txBox="1"/>
          <p:nvPr>
            <p:ph type="ctrTitle"/>
          </p:nvPr>
        </p:nvSpPr>
        <p:spPr>
          <a:prstGeom prst="rect">
            <a:avLst/>
          </a:prstGeom>
        </p:spPr>
        <p:txBody>
          <a:bodyPr lIns="130026" tIns="130026" rIns="130026" bIns="130026"/>
          <a:lstStyle/>
          <a:p>
            <a:pPr defTabSz="233679">
              <a:defRPr sz="6800">
                <a:solidFill>
                  <a:srgbClr val="A6AAA9"/>
                </a:solidFill>
              </a:defRPr>
            </a:pPr>
            <a:r>
              <a:t>Step 5: </a:t>
            </a:r>
          </a:p>
          <a:p>
            <a:pPr defTabSz="233679">
              <a:defRPr sz="6800">
                <a:solidFill>
                  <a:srgbClr val="FFFFFF"/>
                </a:solidFill>
              </a:defRPr>
            </a:pPr>
            <a:r>
              <a:rPr>
                <a:solidFill>
                  <a:srgbClr val="FFFFFF">
                    <a:alpha val="90000"/>
                  </a:srgbClr>
                </a:solidFill>
              </a:rPr>
              <a:t>is there any testing</a:t>
            </a:r>
          </a:p>
          <a:p>
            <a:pPr defTabSz="233679">
              <a:defRPr sz="6800"/>
            </a:pPr>
            <a:r>
              <a:t>the test </a:t>
            </a:r>
          </a:p>
          <a:p>
            <a:pPr defTabSz="233679">
              <a:defRPr sz="6800"/>
            </a:pPr>
            <a:r>
              <a:t>suite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39" name="Shape 266"/>
          <p:cNvSpPr txBox="1"/>
          <p:nvPr>
            <p:ph type="title"/>
          </p:nvPr>
        </p:nvSpPr>
        <p:spPr>
          <a:prstGeom prst="rect">
            <a:avLst/>
          </a:prstGeom>
        </p:spPr>
        <p:txBody>
          <a:bodyPr lIns="130026" tIns="130026" rIns="130026" bIns="130026"/>
          <a:lstStyle>
            <a:lvl1pPr defTabSz="467359">
              <a:defRPr sz="13600">
                <a:solidFill>
                  <a:srgbClr val="A6AAA9"/>
                </a:solidFill>
              </a:defRPr>
            </a:lvl1pPr>
          </a:lstStyle>
          <a:p>
            <a:pPr/>
            <a:r>
              <a:t>is there a Test suite</a:t>
            </a:r>
          </a:p>
        </p:txBody>
      </p:sp>
      <p:pic>
        <p:nvPicPr>
          <p:cNvPr id="440" name="Image" descr="Image"/>
          <p:cNvPicPr>
            <a:picLocks noChangeAspect="1"/>
          </p:cNvPicPr>
          <p:nvPr/>
        </p:nvPicPr>
        <p:blipFill>
          <a:blip r:embed="rId3">
            <a:extLst/>
          </a:blip>
          <a:stretch>
            <a:fillRect/>
          </a:stretch>
        </p:blipFill>
        <p:spPr>
          <a:xfrm>
            <a:off x="2817217" y="1815663"/>
            <a:ext cx="7370196" cy="404019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44" name="Shape 258"/>
          <p:cNvSpPr txBox="1"/>
          <p:nvPr>
            <p:ph type="title"/>
          </p:nvPr>
        </p:nvSpPr>
        <p:spPr>
          <a:xfrm>
            <a:off x="406400" y="6432550"/>
            <a:ext cx="12192000" cy="2705100"/>
          </a:xfrm>
          <a:prstGeom prst="rect">
            <a:avLst/>
          </a:prstGeom>
        </p:spPr>
        <p:txBody>
          <a:bodyPr lIns="130026" tIns="130026" rIns="130026" bIns="130026"/>
          <a:lstStyle/>
          <a:p>
            <a:pPr defTabSz="327152">
              <a:defRPr sz="9520">
                <a:solidFill>
                  <a:srgbClr val="FFFFFF"/>
                </a:solidFill>
              </a:defRPr>
            </a:pPr>
            <a:r>
              <a:t>Key Questions </a:t>
            </a:r>
            <a:r>
              <a:rPr>
                <a:solidFill>
                  <a:srgbClr val="A6AAA9"/>
                </a:solidFill>
              </a:rPr>
              <a:t>about Test Suites</a:t>
            </a:r>
          </a:p>
        </p:txBody>
      </p:sp>
      <p:sp>
        <p:nvSpPr>
          <p:cNvPr id="445" name="Shape 259"/>
          <p:cNvSpPr txBox="1"/>
          <p:nvPr>
            <p:ph type="body" idx="1"/>
          </p:nvPr>
        </p:nvSpPr>
        <p:spPr>
          <a:xfrm>
            <a:off x="406400" y="1187058"/>
            <a:ext cx="12192000" cy="4883542"/>
          </a:xfrm>
          <a:prstGeom prst="rect">
            <a:avLst/>
          </a:prstGeom>
        </p:spPr>
        <p:txBody>
          <a:bodyPr lIns="130026" tIns="130026" rIns="130026" bIns="130026"/>
          <a:lstStyle/>
          <a:p>
            <a:pPr defTabSz="309625">
              <a:spcBef>
                <a:spcPts val="1200"/>
              </a:spcBef>
              <a:defRPr sz="2862"/>
            </a:pPr>
            <a:r>
              <a:t>Testing isn’t the only thing we take into account, but it can be used as a </a:t>
            </a:r>
            <a:r>
              <a:rPr>
                <a:solidFill>
                  <a:srgbClr val="FFFFFF"/>
                </a:solidFill>
              </a:rPr>
              <a:t>rule of thumb</a:t>
            </a:r>
            <a:r>
              <a:t> if you don’t know security and want to guess at what might be a good library.  </a:t>
            </a:r>
          </a:p>
          <a:p>
            <a:pPr marL="575500" indent="-454342" defTabSz="309625">
              <a:spcBef>
                <a:spcPts val="1200"/>
              </a:spcBef>
              <a:buSzPct val="100000"/>
              <a:buFont typeface="Arial"/>
              <a:buChar char="•"/>
              <a:defRPr sz="2862"/>
            </a:pPr>
            <a:r>
              <a:t>Does this test suite cover bad behaviour?</a:t>
            </a:r>
          </a:p>
          <a:p>
            <a:pPr marL="575500" indent="-454342" defTabSz="309625">
              <a:spcBef>
                <a:spcPts val="1200"/>
              </a:spcBef>
              <a:buSzPct val="100000"/>
              <a:buFont typeface="Arial"/>
              <a:buChar char="•"/>
              <a:defRPr sz="2862"/>
            </a:pPr>
            <a:r>
              <a:t>How comprehensive is this test suite?</a:t>
            </a:r>
          </a:p>
          <a:p>
            <a:pPr marL="575500" indent="-454342" defTabSz="309625">
              <a:spcBef>
                <a:spcPts val="1200"/>
              </a:spcBef>
              <a:buSzPct val="100000"/>
              <a:buFont typeface="Arial"/>
              <a:buChar char="•"/>
              <a:defRPr sz="2862"/>
            </a:pPr>
            <a:r>
              <a:t>Do all tests pass?</a:t>
            </a:r>
          </a:p>
          <a:p>
            <a:pPr marL="575500" indent="-454342" defTabSz="309625">
              <a:spcBef>
                <a:spcPts val="1200"/>
              </a:spcBef>
              <a:buSzPct val="100000"/>
              <a:buFont typeface="Arial"/>
              <a:buChar char="•"/>
              <a:defRPr sz="2862"/>
            </a:pPr>
            <a:r>
              <a:t>Is there continuous integration for tests?</a:t>
            </a:r>
          </a:p>
          <a:p>
            <a:pPr defTabSz="309625">
              <a:spcBef>
                <a:spcPts val="1200"/>
              </a:spcBef>
              <a:defRPr sz="2862"/>
            </a:pPr>
            <a:r>
              <a:t>Testing is especially </a:t>
            </a:r>
            <a:r>
              <a:rPr>
                <a:solidFill>
                  <a:srgbClr val="FFFFFF"/>
                </a:solidFill>
              </a:rPr>
              <a:t>important for libraries that handle user input</a:t>
            </a:r>
            <a:r>
              <a:t>: parsers, input validation libraries, etc.  A poor test suite doesn’t guarantee a blacklisted component, but a good suite often implies a better choice.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9" name="Shape 273"/>
          <p:cNvSpPr txBox="1"/>
          <p:nvPr>
            <p:ph type="ctrTitle"/>
          </p:nvPr>
        </p:nvSpPr>
        <p:spPr>
          <a:prstGeom prst="rect">
            <a:avLst/>
          </a:prstGeom>
        </p:spPr>
        <p:txBody>
          <a:bodyPr lIns="130026" tIns="130026" rIns="130026" bIns="130026"/>
          <a:lstStyle/>
          <a:p>
            <a:pPr defTabSz="233679">
              <a:defRPr sz="6800">
                <a:solidFill>
                  <a:srgbClr val="A6AAA9"/>
                </a:solidFill>
              </a:defRPr>
            </a:pPr>
            <a:r>
              <a:t>Step 5: </a:t>
            </a:r>
          </a:p>
          <a:p>
            <a:pPr defTabSz="233679">
              <a:defRPr sz="6800">
                <a:solidFill>
                  <a:srgbClr val="FFFFFF"/>
                </a:solidFill>
              </a:defRPr>
            </a:pPr>
            <a:r>
              <a:t>Be aware </a:t>
            </a:r>
          </a:p>
          <a:p>
            <a:pPr defTabSz="233679">
              <a:defRPr sz="6800"/>
            </a:pPr>
            <a:r>
              <a:t>of </a:t>
            </a:r>
          </a:p>
          <a:p>
            <a:pPr defTabSz="233679">
              <a:defRPr sz="6800"/>
            </a:pPr>
            <a:r>
              <a:t>assumptions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3" name="Shape 281"/>
          <p:cNvSpPr txBox="1"/>
          <p:nvPr>
            <p:ph type="sldNum" sz="quarter" idx="4294967295"/>
          </p:nvPr>
        </p:nvSpPr>
        <p:spPr>
          <a:xfrm>
            <a:off x="12194440" y="431800"/>
            <a:ext cx="406898"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54" name="Shape 282"/>
          <p:cNvSpPr txBox="1"/>
          <p:nvPr/>
        </p:nvSpPr>
        <p:spPr>
          <a:xfrm>
            <a:off x="364901" y="6448573"/>
            <a:ext cx="12274999" cy="2673054"/>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lvl1pPr algn="ctr">
              <a:defRPr b="1" sz="7900">
                <a:solidFill>
                  <a:srgbClr val="FFFFFF"/>
                </a:solidFill>
                <a:latin typeface="Helvetica"/>
                <a:ea typeface="Helvetica"/>
                <a:cs typeface="Helvetica"/>
                <a:sym typeface="Helvetica"/>
              </a:defRPr>
            </a:lvl1pPr>
          </a:lstStyle>
          <a:p>
            <a:pPr/>
            <a:r>
              <a:t>Popularity does not equal 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8" name="Shape 323"/>
          <p:cNvSpPr txBox="1"/>
          <p:nvPr/>
        </p:nvSpPr>
        <p:spPr>
          <a:xfrm>
            <a:off x="2444491" y="7285257"/>
            <a:ext cx="7118934" cy="1479254"/>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p>
            <a:pPr>
              <a:defRPr i="1" sz="3000">
                <a:solidFill>
                  <a:srgbClr val="4D778A"/>
                </a:solidFill>
                <a:latin typeface="Arvo"/>
                <a:ea typeface="Arvo"/>
                <a:cs typeface="Arvo"/>
                <a:sym typeface="Arvo"/>
              </a:defRPr>
            </a:pPr>
            <a:r>
              <a:t>                     - </a:t>
            </a:r>
            <a:r>
              <a:rPr>
                <a:latin typeface="Helvetica"/>
                <a:ea typeface="Helvetica"/>
                <a:cs typeface="Helvetica"/>
                <a:sym typeface="Helvetica"/>
              </a:rPr>
              <a:t>https://snyk.io/</a:t>
            </a:r>
            <a:endParaRPr>
              <a:latin typeface="Helvetica"/>
              <a:ea typeface="Helvetica"/>
              <a:cs typeface="Helvetica"/>
              <a:sym typeface="Helvetica"/>
            </a:endParaRPr>
          </a:p>
        </p:txBody>
      </p:sp>
      <p:pic>
        <p:nvPicPr>
          <p:cNvPr id="459" name="Image" descr="Image"/>
          <p:cNvPicPr>
            <a:picLocks noChangeAspect="1"/>
          </p:cNvPicPr>
          <p:nvPr/>
        </p:nvPicPr>
        <p:blipFill>
          <a:blip r:embed="rId2">
            <a:extLst/>
          </a:blip>
          <a:stretch>
            <a:fillRect/>
          </a:stretch>
        </p:blipFill>
        <p:spPr>
          <a:xfrm>
            <a:off x="1171608" y="981646"/>
            <a:ext cx="9664701" cy="5080001"/>
          </a:xfrm>
          <a:prstGeom prst="rect">
            <a:avLst/>
          </a:prstGeom>
          <a:ln w="12700">
            <a:miter lim="400000"/>
          </a:ln>
        </p:spPr>
      </p:pic>
      <p:sp>
        <p:nvSpPr>
          <p:cNvPr id="460" name="Text"/>
          <p:cNvSpPr txBox="1"/>
          <p:nvPr/>
        </p:nvSpPr>
        <p:spPr>
          <a:xfrm>
            <a:off x="6206997" y="5018941"/>
            <a:ext cx="590805" cy="444501"/>
          </a:xfrm>
          <a:prstGeom prst="rect">
            <a:avLst/>
          </a:prstGeom>
          <a:ln w="12700">
            <a:miter lim="400000"/>
          </a:ln>
        </p:spPr>
        <p:txBody>
          <a:bodyPr wrap="none" lIns="50800" tIns="50800" rIns="50800" bIns="50800" anchor="ctr">
            <a:spAutoFit/>
          </a:bodyPr>
          <a:lstStyle/>
          <a:p>
            <a:pPr/>
          </a:p>
        </p:txBody>
      </p:sp>
      <p:sp>
        <p:nvSpPr>
          <p:cNvPr id="461" name="“90% of tested organizations use vulnerable dependencies.&quot;"/>
          <p:cNvSpPr txBox="1"/>
          <p:nvPr/>
        </p:nvSpPr>
        <p:spPr>
          <a:xfrm>
            <a:off x="302183" y="6297813"/>
            <a:ext cx="12400434" cy="1498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600">
                <a:solidFill>
                  <a:srgbClr val="A6AAA9"/>
                </a:solidFill>
                <a:latin typeface="Droid Serif"/>
                <a:ea typeface="Droid Serif"/>
                <a:cs typeface="Droid Serif"/>
                <a:sym typeface="Droid Serif"/>
              </a:defRPr>
            </a:lvl1pPr>
          </a:lstStyle>
          <a:p>
            <a:pPr/>
            <a:r>
              <a:t>“90% of tested organizations use vulnerable dependencies."</a:t>
            </a:r>
            <a:endParaRPr>
              <a:latin typeface="Arvo"/>
              <a:ea typeface="Arvo"/>
              <a:cs typeface="Arvo"/>
              <a:sym typeface="Arvo"/>
            </a:endParaR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3" name="Title 1"/>
          <p:cNvSpPr txBox="1"/>
          <p:nvPr>
            <p:ph type="ctrTitle"/>
          </p:nvPr>
        </p:nvSpPr>
        <p:spPr>
          <a:xfrm>
            <a:off x="406400" y="6169426"/>
            <a:ext cx="12192000" cy="2705101"/>
          </a:xfrm>
          <a:prstGeom prst="rect">
            <a:avLst/>
          </a:prstGeom>
        </p:spPr>
        <p:txBody>
          <a:bodyPr/>
          <a:lstStyle/>
          <a:p>
            <a:pPr>
              <a:defRPr sz="8000">
                <a:solidFill>
                  <a:srgbClr val="A6AAA9"/>
                </a:solidFill>
              </a:defRPr>
            </a:pPr>
            <a:r>
              <a:t>Bringing it</a:t>
            </a:r>
            <a:br/>
            <a:r>
              <a:t>all together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67" name="Title 2"/>
          <p:cNvSpPr txBox="1"/>
          <p:nvPr>
            <p:ph type="title"/>
          </p:nvPr>
        </p:nvSpPr>
        <p:spPr>
          <a:xfrm>
            <a:off x="406400" y="6426200"/>
            <a:ext cx="12192000" cy="1206321"/>
          </a:xfrm>
          <a:prstGeom prst="rect">
            <a:avLst/>
          </a:prstGeom>
        </p:spPr>
        <p:txBody>
          <a:bodyPr/>
          <a:lstStyle>
            <a:lvl1pPr defTabSz="297941">
              <a:defRPr sz="8670">
                <a:solidFill>
                  <a:srgbClr val="FFFFFF"/>
                </a:solidFill>
              </a:defRPr>
            </a:lvl1pPr>
          </a:lstStyle>
          <a:p>
            <a:pPr/>
            <a:r>
              <a:t>Key Takeaways</a:t>
            </a:r>
          </a:p>
        </p:txBody>
      </p:sp>
      <p:sp>
        <p:nvSpPr>
          <p:cNvPr id="468" name="Content Placeholder 3"/>
          <p:cNvSpPr txBox="1"/>
          <p:nvPr>
            <p:ph type="body" idx="1"/>
          </p:nvPr>
        </p:nvSpPr>
        <p:spPr>
          <a:xfrm>
            <a:off x="406400" y="928103"/>
            <a:ext cx="12192000" cy="4927748"/>
          </a:xfrm>
          <a:prstGeom prst="rect">
            <a:avLst/>
          </a:prstGeom>
        </p:spPr>
        <p:txBody>
          <a:bodyPr/>
          <a:lstStyle/>
          <a:p>
            <a:pPr lvl="2" defTabSz="397256">
              <a:spcBef>
                <a:spcPts val="1500"/>
              </a:spcBef>
              <a:defRPr sz="3672"/>
            </a:pPr>
            <a:r>
              <a:t>      Check the </a:t>
            </a:r>
            <a:r>
              <a:rPr>
                <a:solidFill>
                  <a:srgbClr val="FFFFFF"/>
                </a:solidFill>
              </a:rPr>
              <a:t>License</a:t>
            </a:r>
            <a:r>
              <a:t> and the </a:t>
            </a:r>
            <a:r>
              <a:rPr>
                <a:solidFill>
                  <a:srgbClr val="FFFFFF"/>
                </a:solidFill>
              </a:rPr>
              <a:t>repository</a:t>
            </a:r>
          </a:p>
          <a:p>
            <a:pPr marL="699516" indent="-699516" defTabSz="397256">
              <a:spcBef>
                <a:spcPts val="1500"/>
              </a:spcBef>
              <a:buClr>
                <a:srgbClr val="222222"/>
              </a:buClr>
              <a:buSzPct val="100000"/>
              <a:buAutoNum type="arabicPeriod" startAt="1"/>
              <a:defRPr sz="3672"/>
            </a:pPr>
            <a:r>
              <a:t>Take a look (Are there </a:t>
            </a:r>
            <a:r>
              <a:rPr>
                <a:solidFill>
                  <a:srgbClr val="FFFFFF"/>
                </a:solidFill>
              </a:rPr>
              <a:t>red Flags</a:t>
            </a:r>
            <a:r>
              <a:t>?) Really Read it</a:t>
            </a:r>
            <a:endParaRPr>
              <a:solidFill>
                <a:srgbClr val="FFA300"/>
              </a:solidFill>
            </a:endParaRPr>
          </a:p>
          <a:p>
            <a:pPr marL="699516" indent="-699516" defTabSz="397256">
              <a:spcBef>
                <a:spcPts val="1500"/>
              </a:spcBef>
              <a:buClr>
                <a:srgbClr val="222222"/>
              </a:buClr>
              <a:buSzPct val="100000"/>
              <a:buAutoNum type="arabicPeriod" startAt="1"/>
              <a:defRPr sz="3672"/>
            </a:pPr>
            <a:r>
              <a:t>Check for the number of </a:t>
            </a:r>
            <a:r>
              <a:rPr>
                <a:solidFill>
                  <a:srgbClr val="FFFFFF"/>
                </a:solidFill>
              </a:rPr>
              <a:t>contributors &amp; activity</a:t>
            </a:r>
            <a:endParaRPr>
              <a:solidFill>
                <a:srgbClr val="FFFFFF"/>
              </a:solidFill>
            </a:endParaRPr>
          </a:p>
          <a:p>
            <a:pPr marL="699516" indent="-699516" defTabSz="397256">
              <a:spcBef>
                <a:spcPts val="1500"/>
              </a:spcBef>
              <a:buClr>
                <a:srgbClr val="222222"/>
              </a:buClr>
              <a:buSzPct val="100000"/>
              <a:buAutoNum type="arabicPeriod" startAt="1"/>
              <a:defRPr sz="3672"/>
            </a:pPr>
            <a:r>
              <a:t>Be aware of your</a:t>
            </a:r>
            <a:r>
              <a:rPr>
                <a:solidFill>
                  <a:srgbClr val="FFFFFF"/>
                </a:solidFill>
              </a:rPr>
              <a:t> dependencies </a:t>
            </a:r>
            <a:endParaRPr>
              <a:solidFill>
                <a:srgbClr val="FFA300"/>
              </a:solidFill>
            </a:endParaRPr>
          </a:p>
          <a:p>
            <a:pPr marL="699516" indent="-699516" defTabSz="397256">
              <a:spcBef>
                <a:spcPts val="1500"/>
              </a:spcBef>
              <a:buClr>
                <a:srgbClr val="222222"/>
              </a:buClr>
              <a:buSzPct val="100000"/>
              <a:buAutoNum type="arabicPeriod" startAt="1"/>
              <a:defRPr sz="3672"/>
            </a:pPr>
            <a:r>
              <a:t>Does the project </a:t>
            </a:r>
            <a:r>
              <a:rPr>
                <a:solidFill>
                  <a:srgbClr val="FFFFFF"/>
                </a:solidFill>
              </a:rPr>
              <a:t>handle security issues</a:t>
            </a:r>
            <a:endParaRPr>
              <a:solidFill>
                <a:srgbClr val="FFA300"/>
              </a:solidFill>
            </a:endParaRPr>
          </a:p>
          <a:p>
            <a:pPr marL="699516" indent="-699516" defTabSz="397256">
              <a:spcBef>
                <a:spcPts val="1500"/>
              </a:spcBef>
              <a:buClr>
                <a:srgbClr val="222222"/>
              </a:buClr>
              <a:buSzPct val="100000"/>
              <a:buAutoNum type="arabicPeriod" startAt="1"/>
              <a:defRPr sz="3672"/>
            </a:pPr>
            <a:r>
              <a:t>Look for a </a:t>
            </a:r>
            <a:r>
              <a:rPr>
                <a:solidFill>
                  <a:srgbClr val="FFFFFF"/>
                </a:solidFill>
              </a:rPr>
              <a:t>test suite</a:t>
            </a:r>
            <a:r>
              <a:t> (make sure it does something)</a:t>
            </a:r>
            <a:endParaRPr>
              <a:solidFill>
                <a:srgbClr val="FFA300"/>
              </a:solidFill>
            </a:endParaRPr>
          </a:p>
          <a:p>
            <a:pPr marL="699516" indent="-699516" defTabSz="397256">
              <a:spcBef>
                <a:spcPts val="1500"/>
              </a:spcBef>
              <a:buClr>
                <a:srgbClr val="222222"/>
              </a:buClr>
              <a:buSzPct val="100000"/>
              <a:buAutoNum type="arabicPeriod" startAt="1"/>
              <a:defRPr sz="3672"/>
            </a:pPr>
            <a:r>
              <a:t>Be aware </a:t>
            </a:r>
            <a:r>
              <a:rPr>
                <a:solidFill>
                  <a:srgbClr val="FFFFFF"/>
                </a:solidFill>
              </a:rPr>
              <a:t>Trust nothing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2" name="Thank you"/>
          <p:cNvSpPr txBox="1"/>
          <p:nvPr/>
        </p:nvSpPr>
        <p:spPr>
          <a:xfrm>
            <a:off x="3660920" y="994044"/>
            <a:ext cx="5191661" cy="1485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8000">
                <a:solidFill>
                  <a:srgbClr val="F5FDFF"/>
                </a:solidFill>
              </a:defRPr>
            </a:lvl1pPr>
          </a:lstStyle>
          <a:p>
            <a:pPr/>
            <a:r>
              <a:t>Thank you</a:t>
            </a:r>
          </a:p>
        </p:txBody>
      </p:sp>
      <p:sp>
        <p:nvSpPr>
          <p:cNvPr id="473" name="LinkedIn: https://www.linkedin.com/in/mikide/"/>
          <p:cNvSpPr txBox="1"/>
          <p:nvPr/>
        </p:nvSpPr>
        <p:spPr>
          <a:xfrm>
            <a:off x="3182213" y="5992829"/>
            <a:ext cx="706709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LinkedIn: </a:t>
            </a:r>
            <a:r>
              <a:rPr b="1">
                <a:solidFill>
                  <a:srgbClr val="FFFFFF"/>
                </a:solidFill>
                <a:latin typeface="Avenir Next"/>
                <a:ea typeface="Avenir Next"/>
                <a:cs typeface="Avenir Next"/>
                <a:sym typeface="Avenir Next"/>
              </a:rPr>
              <a:t>https://www.linkedin.com/in/mikide/</a:t>
            </a:r>
          </a:p>
        </p:txBody>
      </p:sp>
      <p:sp>
        <p:nvSpPr>
          <p:cNvPr id="474" name="Twitter: @theDawgCr8"/>
          <p:cNvSpPr txBox="1"/>
          <p:nvPr/>
        </p:nvSpPr>
        <p:spPr>
          <a:xfrm>
            <a:off x="3200172" y="6618271"/>
            <a:ext cx="335280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Twitter: </a:t>
            </a:r>
            <a:r>
              <a:rPr b="1">
                <a:solidFill>
                  <a:srgbClr val="FFFFFF"/>
                </a:solidFill>
                <a:latin typeface="Avenir Next"/>
                <a:ea typeface="Avenir Next"/>
                <a:cs typeface="Avenir Next"/>
                <a:sym typeface="Avenir Next"/>
              </a:rPr>
              <a:t>@theDawgCr8</a:t>
            </a:r>
          </a:p>
        </p:txBody>
      </p:sp>
      <p:sp>
        <p:nvSpPr>
          <p:cNvPr id="475" name="Intel Credits: Terri Oda, Tiberius Heflin, Bill Roberts, John Anderson"/>
          <p:cNvSpPr txBox="1"/>
          <p:nvPr/>
        </p:nvSpPr>
        <p:spPr>
          <a:xfrm>
            <a:off x="1774494" y="7852096"/>
            <a:ext cx="9455812"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a:r>
              <a:t>Intel Credits: Terri Oda, Tiberius Heflin, Bill Roberts, John Anderson</a:t>
            </a:r>
          </a:p>
        </p:txBody>
      </p:sp>
      <p:sp>
        <p:nvSpPr>
          <p:cNvPr id="476" name="Email: sec-princess@unroutable.me"/>
          <p:cNvSpPr txBox="1"/>
          <p:nvPr/>
        </p:nvSpPr>
        <p:spPr>
          <a:xfrm>
            <a:off x="3200172" y="7235183"/>
            <a:ext cx="507705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Email: </a:t>
            </a:r>
            <a:r>
              <a:rPr u="sng">
                <a:solidFill>
                  <a:schemeClr val="accent1"/>
                </a:solidFill>
                <a:hlinkClick r:id="rId3" invalidUrl="" action="" tgtFrame="" tooltip="" history="1" highlightClick="0" endSnd="0"/>
              </a:rPr>
              <a:t>sec-princess@unroutable.me</a:t>
            </a:r>
          </a:p>
        </p:txBody>
      </p:sp>
      <p:sp>
        <p:nvSpPr>
          <p:cNvPr id="477" name="https://github.com/sec-princess/WWCode-OSS-Study-Night-20180927"/>
          <p:cNvSpPr txBox="1"/>
          <p:nvPr/>
        </p:nvSpPr>
        <p:spPr>
          <a:xfrm>
            <a:off x="2505329" y="8768312"/>
            <a:ext cx="8420863"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https://github.com/sec-princess/WWCode-OSS-Study-Night-20180927</a:t>
            </a:r>
          </a:p>
        </p:txBody>
      </p:sp>
      <p:pic>
        <p:nvPicPr>
          <p:cNvPr id="478" name="Miki_Demeter-45.jpg" descr="Miki_Demeter-45.jpg"/>
          <p:cNvPicPr>
            <a:picLocks noChangeAspect="1"/>
          </p:cNvPicPr>
          <p:nvPr/>
        </p:nvPicPr>
        <p:blipFill>
          <a:blip r:embed="rId4">
            <a:extLst/>
          </a:blip>
          <a:stretch>
            <a:fillRect/>
          </a:stretch>
        </p:blipFill>
        <p:spPr>
          <a:xfrm>
            <a:off x="4180882" y="2577952"/>
            <a:ext cx="4643036" cy="331686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5" name="Content Placeholder 1"/>
          <p:cNvSpPr txBox="1"/>
          <p:nvPr>
            <p:ph type="body" sz="quarter" idx="1"/>
          </p:nvPr>
        </p:nvSpPr>
        <p:spPr>
          <a:prstGeom prst="rect">
            <a:avLst/>
          </a:prstGeom>
        </p:spPr>
        <p:txBody>
          <a:bodyPr/>
          <a:lstStyle>
            <a:lvl1pPr algn="ctr" defTabSz="461518">
              <a:spcBef>
                <a:spcPts val="1800"/>
              </a:spcBef>
              <a:defRPr sz="4266">
                <a:solidFill>
                  <a:srgbClr val="FFFFFF"/>
                </a:solidFill>
              </a:defRPr>
            </a:lvl1pPr>
          </a:lstStyle>
          <a:p>
            <a:pPr/>
            <a:r>
              <a:t>There’s a big difference between good, community-supported open source software and random code found on the internet.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9" name="Content Placeholder 1"/>
          <p:cNvSpPr txBox="1"/>
          <p:nvPr>
            <p:ph type="body" sz="quarter" idx="1"/>
          </p:nvPr>
        </p:nvSpPr>
        <p:spPr>
          <a:xfrm>
            <a:off x="406400" y="4267200"/>
            <a:ext cx="12192000" cy="1564496"/>
          </a:xfrm>
          <a:prstGeom prst="rect">
            <a:avLst/>
          </a:prstGeom>
        </p:spPr>
        <p:txBody>
          <a:bodyPr/>
          <a:lstStyle/>
          <a:p>
            <a:pPr/>
            <a:r>
              <a:t>Yikes</a:t>
            </a:r>
          </a:p>
        </p:txBody>
      </p:sp>
      <p:pic>
        <p:nvPicPr>
          <p:cNvPr id="190" name="Picture 3" descr="Picture 3"/>
          <p:cNvPicPr>
            <a:picLocks noChangeAspect="1"/>
          </p:cNvPicPr>
          <p:nvPr/>
        </p:nvPicPr>
        <p:blipFill>
          <a:blip r:embed="rId3">
            <a:extLst/>
          </a:blip>
          <a:stretch>
            <a:fillRect/>
          </a:stretch>
        </p:blipFill>
        <p:spPr>
          <a:xfrm>
            <a:off x="2917048" y="5228784"/>
            <a:ext cx="7170704" cy="3937566"/>
          </a:xfrm>
          <a:prstGeom prst="rect">
            <a:avLst/>
          </a:prstGeom>
          <a:ln w="12700">
            <a:miter lim="400000"/>
          </a:ln>
        </p:spPr>
      </p:pic>
      <p:pic>
        <p:nvPicPr>
          <p:cNvPr id="191" name="Image" descr="Image"/>
          <p:cNvPicPr>
            <a:picLocks noChangeAspect="1"/>
          </p:cNvPicPr>
          <p:nvPr/>
        </p:nvPicPr>
        <p:blipFill>
          <a:blip r:embed="rId4">
            <a:extLst/>
          </a:blip>
          <a:stretch>
            <a:fillRect/>
          </a:stretch>
        </p:blipFill>
        <p:spPr>
          <a:xfrm>
            <a:off x="1365250" y="222250"/>
            <a:ext cx="10274300" cy="4330700"/>
          </a:xfrm>
          <a:prstGeom prst="rect">
            <a:avLst/>
          </a:prstGeom>
          <a:ln w="12700">
            <a:miter lim="400000"/>
          </a:ln>
        </p:spPr>
      </p:pic>
      <p:sp>
        <p:nvSpPr>
          <p:cNvPr id="192" name="Oval"/>
          <p:cNvSpPr/>
          <p:nvPr/>
        </p:nvSpPr>
        <p:spPr>
          <a:xfrm>
            <a:off x="3067939" y="4972072"/>
            <a:ext cx="7337499" cy="4450990"/>
          </a:xfrm>
          <a:prstGeom prst="ellipse">
            <a:avLst/>
          </a:prstGeom>
          <a:ln w="63500">
            <a:solidFill>
              <a:srgbClr val="EE220C"/>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93" name="Text"/>
          <p:cNvSpPr txBox="1"/>
          <p:nvPr/>
        </p:nvSpPr>
        <p:spPr>
          <a:xfrm>
            <a:off x="1662394" y="9454582"/>
            <a:ext cx="127001" cy="93091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ts val="5100"/>
              </a:lnSpc>
              <a:spcBef>
                <a:spcPts val="0"/>
              </a:spcBef>
              <a:defRPr sz="1200">
                <a:solidFill>
                  <a:srgbClr val="000000"/>
                </a:solidFill>
                <a:latin typeface="Times"/>
                <a:ea typeface="Times"/>
                <a:cs typeface="Times"/>
                <a:sym typeface="Times"/>
              </a:defRPr>
            </a:pPr>
          </a:p>
        </p:txBody>
      </p:sp>
      <p:sp>
        <p:nvSpPr>
          <p:cNvPr id="194" name="Source:…"/>
          <p:cNvSpPr txBox="1"/>
          <p:nvPr/>
        </p:nvSpPr>
        <p:spPr>
          <a:xfrm>
            <a:off x="26840" y="8884294"/>
            <a:ext cx="5319472" cy="86195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17999"/>
              </a:lnSpc>
              <a:spcBef>
                <a:spcPts val="0"/>
              </a:spcBef>
              <a:defRPr sz="1600">
                <a:solidFill>
                  <a:srgbClr val="A6AAA9"/>
                </a:solidFill>
                <a:latin typeface="Helvetica Neue"/>
                <a:ea typeface="Helvetica Neue"/>
                <a:cs typeface="Helvetica Neue"/>
                <a:sym typeface="Helvetica Neue"/>
              </a:defRPr>
            </a:pPr>
            <a:r>
              <a:t>Source: </a:t>
            </a:r>
          </a:p>
          <a:p>
            <a:pPr defTabSz="457200">
              <a:lnSpc>
                <a:spcPct val="117999"/>
              </a:lnSpc>
              <a:spcBef>
                <a:spcPts val="0"/>
              </a:spcBef>
              <a:defRPr sz="1600">
                <a:solidFill>
                  <a:srgbClr val="A6AAA9"/>
                </a:solidFill>
                <a:latin typeface="Helvetica Neue"/>
                <a:ea typeface="Helvetica Neue"/>
                <a:cs typeface="Helvetica Neue"/>
                <a:sym typeface="Helvetica Neue"/>
              </a:defRPr>
            </a:pPr>
            <a:r>
              <a:t>2018 Open REPORT Source Security and Risk Analysis </a:t>
            </a:r>
          </a:p>
          <a:p>
            <a:pPr defTabSz="457200">
              <a:lnSpc>
                <a:spcPct val="117999"/>
              </a:lnSpc>
              <a:spcBef>
                <a:spcPts val="0"/>
              </a:spcBef>
              <a:defRPr sz="1600">
                <a:solidFill>
                  <a:srgbClr val="A6AAA9"/>
                </a:solidFill>
                <a:latin typeface="Helvetica Neue"/>
                <a:ea typeface="Helvetica Neue"/>
                <a:cs typeface="Helvetica Neue"/>
                <a:sym typeface="Helvetica Neue"/>
              </a:defRPr>
            </a:pPr>
            <a:r>
              <a:t>Synopsys Center for Open Source Research &amp; Innovation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98" name="Content Placeholder 1"/>
          <p:cNvSpPr txBox="1"/>
          <p:nvPr>
            <p:ph type="body" sz="quarter" idx="1"/>
          </p:nvPr>
        </p:nvSpPr>
        <p:spPr>
          <a:prstGeom prst="rect">
            <a:avLst/>
          </a:prstGeom>
        </p:spPr>
        <p:txBody>
          <a:bodyPr/>
          <a:lstStyle>
            <a:lvl1pPr defTabSz="502412">
              <a:spcBef>
                <a:spcPts val="1900"/>
              </a:spcBef>
              <a:defRPr sz="4644"/>
            </a:lvl1pPr>
          </a:lstStyle>
          <a:p>
            <a:pPr/>
            <a:r>
              <a:t>I want to enable you to ship more secure better quality open source software.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Title 4"/>
          <p:cNvSpPr txBox="1"/>
          <p:nvPr>
            <p:ph type="ctrTitle"/>
          </p:nvPr>
        </p:nvSpPr>
        <p:spPr>
          <a:prstGeom prst="rect">
            <a:avLst/>
          </a:prstGeom>
        </p:spPr>
        <p:txBody>
          <a:bodyPr/>
          <a:lstStyle/>
          <a:p>
            <a:pPr defTabSz="327152">
              <a:defRPr sz="9520"/>
            </a:pPr>
            <a:r>
              <a:rPr>
                <a:solidFill>
                  <a:srgbClr val="A6AAA9"/>
                </a:solidFill>
              </a:rPr>
              <a:t>How do I choose </a:t>
            </a:r>
            <a:br>
              <a:rPr>
                <a:solidFill>
                  <a:srgbClr val="A6AAA9"/>
                </a:solidFill>
              </a:rPr>
            </a:br>
            <a:r>
              <a:rPr strike="sngStrike">
                <a:solidFill>
                  <a:srgbClr val="FFFFFF"/>
                </a:solidFill>
              </a:rPr>
              <a:t>good</a:t>
            </a:r>
            <a:r>
              <a:t> </a:t>
            </a:r>
            <a:r>
              <a:rPr>
                <a:solidFill>
                  <a:srgbClr val="A6AAA9"/>
                </a:solidFill>
              </a:rPr>
              <a:t>Open Source Packages?</a:t>
            </a:r>
          </a:p>
        </p:txBody>
      </p:sp>
      <p:sp>
        <p:nvSpPr>
          <p:cNvPr id="203" name="Slide Number Placeholder 2"/>
          <p:cNvSpPr txBox="1"/>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